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59" r:id="rId6"/>
    <p:sldId id="263" r:id="rId7"/>
    <p:sldId id="266" r:id="rId8"/>
    <p:sldId id="265" r:id="rId9"/>
    <p:sldId id="269" r:id="rId10"/>
    <p:sldId id="264" r:id="rId11"/>
    <p:sldId id="270" r:id="rId12"/>
    <p:sldId id="268" r:id="rId13"/>
    <p:sldId id="267" r:id="rId14"/>
    <p:sldId id="272" r:id="rId15"/>
    <p:sldId id="273" r:id="rId16"/>
    <p:sldId id="275" r:id="rId17"/>
    <p:sldId id="276" r:id="rId18"/>
    <p:sldId id="274" r:id="rId19"/>
    <p:sldId id="278" r:id="rId20"/>
    <p:sldId id="271" r:id="rId21"/>
    <p:sldId id="281" r:id="rId22"/>
    <p:sldId id="277" r:id="rId23"/>
    <p:sldId id="280" r:id="rId24"/>
    <p:sldId id="279" r:id="rId25"/>
    <p:sldId id="282" r:id="rId26"/>
    <p:sldId id="283" r:id="rId27"/>
    <p:sldId id="284" r:id="rId28"/>
    <p:sldId id="285" r:id="rId29"/>
    <p:sldId id="287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4" r:id="rId47"/>
    <p:sldId id="303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9" r:id="rId62"/>
    <p:sldId id="320" r:id="rId63"/>
    <p:sldId id="321" r:id="rId64"/>
    <p:sldId id="322" r:id="rId65"/>
    <p:sldId id="323" r:id="rId66"/>
    <p:sldId id="324" r:id="rId67"/>
    <p:sldId id="318" r:id="rId68"/>
    <p:sldId id="325" r:id="rId69"/>
    <p:sldId id="326" r:id="rId70"/>
    <p:sldId id="327" r:id="rId71"/>
    <p:sldId id="329" r:id="rId72"/>
    <p:sldId id="328" r:id="rId73"/>
    <p:sldId id="332" r:id="rId7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70C"/>
    <a:srgbClr val="254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D1AA4-A056-4C5F-B059-EAF430B800A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06CD3C-AA8C-4B1B-B3D8-F932641D0EFD}">
      <dgm:prSet phldrT="[Текст]"/>
      <dgm:spPr/>
      <dgm:t>
        <a:bodyPr/>
        <a:lstStyle/>
        <a:p>
          <a:r>
            <a:rPr lang="ru-RU" dirty="0"/>
            <a:t>Типы данных</a:t>
          </a:r>
        </a:p>
      </dgm:t>
    </dgm:pt>
    <dgm:pt modelId="{4D4EABA5-882E-49E8-847A-B61656AD0C49}" type="parTrans" cxnId="{6681ED08-0F69-4C7F-9BD8-901C21DB344D}">
      <dgm:prSet/>
      <dgm:spPr/>
      <dgm:t>
        <a:bodyPr/>
        <a:lstStyle/>
        <a:p>
          <a:endParaRPr lang="ru-RU"/>
        </a:p>
      </dgm:t>
    </dgm:pt>
    <dgm:pt modelId="{6367D55C-7545-4E03-9CB6-69C3AE546560}" type="sibTrans" cxnId="{6681ED08-0F69-4C7F-9BD8-901C21DB344D}">
      <dgm:prSet/>
      <dgm:spPr/>
      <dgm:t>
        <a:bodyPr/>
        <a:lstStyle/>
        <a:p>
          <a:endParaRPr lang="ru-RU"/>
        </a:p>
      </dgm:t>
    </dgm:pt>
    <dgm:pt modelId="{6A504D48-D42D-40D7-9A64-2E96C93D5B95}">
      <dgm:prSet phldrT="[Текст]"/>
      <dgm:spPr/>
      <dgm:t>
        <a:bodyPr/>
        <a:lstStyle/>
        <a:p>
          <a:r>
            <a:rPr lang="ru-RU" dirty="0"/>
            <a:t>Числовой</a:t>
          </a:r>
        </a:p>
      </dgm:t>
    </dgm:pt>
    <dgm:pt modelId="{ABE5640D-E589-49E1-8DCF-A57877E8A496}" type="parTrans" cxnId="{32A9A871-A7DD-460F-834E-804C19F38DA4}">
      <dgm:prSet/>
      <dgm:spPr/>
      <dgm:t>
        <a:bodyPr/>
        <a:lstStyle/>
        <a:p>
          <a:endParaRPr lang="ru-RU"/>
        </a:p>
      </dgm:t>
    </dgm:pt>
    <dgm:pt modelId="{B8B472E4-DD79-4B53-8E78-B91CD38FAFBE}" type="sibTrans" cxnId="{32A9A871-A7DD-460F-834E-804C19F38DA4}">
      <dgm:prSet/>
      <dgm:spPr/>
      <dgm:t>
        <a:bodyPr/>
        <a:lstStyle/>
        <a:p>
          <a:endParaRPr lang="ru-RU"/>
        </a:p>
      </dgm:t>
    </dgm:pt>
    <dgm:pt modelId="{D77A4C3A-BD37-427E-A7F5-778D0BE85EAD}">
      <dgm:prSet phldrT="[Текст]"/>
      <dgm:spPr/>
      <dgm:t>
        <a:bodyPr/>
        <a:lstStyle/>
        <a:p>
          <a:r>
            <a:rPr lang="ru-RU" dirty="0"/>
            <a:t>Логический </a:t>
          </a:r>
        </a:p>
      </dgm:t>
    </dgm:pt>
    <dgm:pt modelId="{7EACA433-0D6D-49C1-8B7A-FDD3C67A9963}" type="parTrans" cxnId="{ACFD5C7E-A9FC-46F5-A301-77BBAE7E8B76}">
      <dgm:prSet/>
      <dgm:spPr/>
      <dgm:t>
        <a:bodyPr/>
        <a:lstStyle/>
        <a:p>
          <a:endParaRPr lang="ru-RU"/>
        </a:p>
      </dgm:t>
    </dgm:pt>
    <dgm:pt modelId="{76358F1C-1CBF-4E09-B5B8-E025CEDC644E}" type="sibTrans" cxnId="{ACFD5C7E-A9FC-46F5-A301-77BBAE7E8B76}">
      <dgm:prSet/>
      <dgm:spPr/>
      <dgm:t>
        <a:bodyPr/>
        <a:lstStyle/>
        <a:p>
          <a:endParaRPr lang="ru-RU"/>
        </a:p>
      </dgm:t>
    </dgm:pt>
    <dgm:pt modelId="{74207579-F6F9-43D8-B9F0-59C59BDE6F28}">
      <dgm:prSet phldrT="[Текст]"/>
      <dgm:spPr/>
      <dgm:t>
        <a:bodyPr/>
        <a:lstStyle/>
        <a:p>
          <a:r>
            <a:rPr lang="ru-RU" dirty="0"/>
            <a:t>Символьный</a:t>
          </a:r>
        </a:p>
      </dgm:t>
    </dgm:pt>
    <dgm:pt modelId="{C54D287D-3EE8-4B9C-B0F2-29D5DCC577CB}" type="sibTrans" cxnId="{86565711-0D68-4E45-B400-E64E1C4EDF3B}">
      <dgm:prSet/>
      <dgm:spPr/>
      <dgm:t>
        <a:bodyPr/>
        <a:lstStyle/>
        <a:p>
          <a:endParaRPr lang="ru-RU"/>
        </a:p>
      </dgm:t>
    </dgm:pt>
    <dgm:pt modelId="{541B4AB1-461D-4C54-BE6E-D261BBA67767}" type="parTrans" cxnId="{86565711-0D68-4E45-B400-E64E1C4EDF3B}">
      <dgm:prSet/>
      <dgm:spPr/>
      <dgm:t>
        <a:bodyPr/>
        <a:lstStyle/>
        <a:p>
          <a:endParaRPr lang="ru-RU"/>
        </a:p>
      </dgm:t>
    </dgm:pt>
    <dgm:pt modelId="{955EF053-EE6E-43B0-8258-C6B81D82DF57}" type="pres">
      <dgm:prSet presAssocID="{42DD1AA4-A056-4C5F-B059-EAF430B800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E49FF6-6E2F-4862-B14D-A2B5D241BF84}" type="pres">
      <dgm:prSet presAssocID="{8006CD3C-AA8C-4B1B-B3D8-F932641D0EFD}" presName="hierRoot1" presStyleCnt="0"/>
      <dgm:spPr/>
    </dgm:pt>
    <dgm:pt modelId="{93C07753-43AE-497B-8B58-BD8162396632}" type="pres">
      <dgm:prSet presAssocID="{8006CD3C-AA8C-4B1B-B3D8-F932641D0EFD}" presName="composite" presStyleCnt="0"/>
      <dgm:spPr/>
    </dgm:pt>
    <dgm:pt modelId="{24C40447-5897-4796-80ED-95865151E0C6}" type="pres">
      <dgm:prSet presAssocID="{8006CD3C-AA8C-4B1B-B3D8-F932641D0EFD}" presName="background" presStyleLbl="node0" presStyleIdx="0" presStyleCnt="1"/>
      <dgm:spPr/>
    </dgm:pt>
    <dgm:pt modelId="{804A3AAE-7E91-4349-83FD-E2B81AB5084D}" type="pres">
      <dgm:prSet presAssocID="{8006CD3C-AA8C-4B1B-B3D8-F932641D0EFD}" presName="text" presStyleLbl="fgAcc0" presStyleIdx="0" presStyleCnt="1" custLinFactNeighborX="1760" custLinFactNeighborY="-4210">
        <dgm:presLayoutVars>
          <dgm:chPref val="3"/>
        </dgm:presLayoutVars>
      </dgm:prSet>
      <dgm:spPr/>
    </dgm:pt>
    <dgm:pt modelId="{EEC3375A-A229-4035-8C1D-BF0BBFA7E63C}" type="pres">
      <dgm:prSet presAssocID="{8006CD3C-AA8C-4B1B-B3D8-F932641D0EFD}" presName="hierChild2" presStyleCnt="0"/>
      <dgm:spPr/>
    </dgm:pt>
    <dgm:pt modelId="{BD15B443-8801-49A5-BB03-B73CE7E085CE}" type="pres">
      <dgm:prSet presAssocID="{ABE5640D-E589-49E1-8DCF-A57877E8A496}" presName="Name10" presStyleLbl="parChTrans1D2" presStyleIdx="0" presStyleCnt="3"/>
      <dgm:spPr/>
    </dgm:pt>
    <dgm:pt modelId="{5BDBF52A-0B67-4AD1-A777-F9AABC58FEE1}" type="pres">
      <dgm:prSet presAssocID="{6A504D48-D42D-40D7-9A64-2E96C93D5B95}" presName="hierRoot2" presStyleCnt="0"/>
      <dgm:spPr/>
    </dgm:pt>
    <dgm:pt modelId="{794D933C-F871-4239-BCE1-F6F5B2D9D217}" type="pres">
      <dgm:prSet presAssocID="{6A504D48-D42D-40D7-9A64-2E96C93D5B95}" presName="composite2" presStyleCnt="0"/>
      <dgm:spPr/>
    </dgm:pt>
    <dgm:pt modelId="{80DE15C4-8969-4EFA-BD00-97F426BD360E}" type="pres">
      <dgm:prSet presAssocID="{6A504D48-D42D-40D7-9A64-2E96C93D5B95}" presName="background2" presStyleLbl="node2" presStyleIdx="0" presStyleCnt="3"/>
      <dgm:spPr/>
    </dgm:pt>
    <dgm:pt modelId="{D535F8B7-9A5C-434F-B330-632D64330980}" type="pres">
      <dgm:prSet presAssocID="{6A504D48-D42D-40D7-9A64-2E96C93D5B95}" presName="text2" presStyleLbl="fgAcc2" presStyleIdx="0" presStyleCnt="3">
        <dgm:presLayoutVars>
          <dgm:chPref val="3"/>
        </dgm:presLayoutVars>
      </dgm:prSet>
      <dgm:spPr/>
    </dgm:pt>
    <dgm:pt modelId="{92CD561C-DAEA-4945-A535-D96DA072222B}" type="pres">
      <dgm:prSet presAssocID="{6A504D48-D42D-40D7-9A64-2E96C93D5B95}" presName="hierChild3" presStyleCnt="0"/>
      <dgm:spPr/>
    </dgm:pt>
    <dgm:pt modelId="{E79E31BB-95DC-4D05-8A94-5404EA86FD56}" type="pres">
      <dgm:prSet presAssocID="{541B4AB1-461D-4C54-BE6E-D261BBA67767}" presName="Name10" presStyleLbl="parChTrans1D2" presStyleIdx="1" presStyleCnt="3"/>
      <dgm:spPr/>
    </dgm:pt>
    <dgm:pt modelId="{2307A1FD-94D4-4FFB-BDD3-B686BEC20615}" type="pres">
      <dgm:prSet presAssocID="{74207579-F6F9-43D8-B9F0-59C59BDE6F28}" presName="hierRoot2" presStyleCnt="0"/>
      <dgm:spPr/>
    </dgm:pt>
    <dgm:pt modelId="{630D3F5E-26E7-4AAC-A192-4A4BF5C93817}" type="pres">
      <dgm:prSet presAssocID="{74207579-F6F9-43D8-B9F0-59C59BDE6F28}" presName="composite2" presStyleCnt="0"/>
      <dgm:spPr/>
    </dgm:pt>
    <dgm:pt modelId="{02B77EA9-369B-4A19-9D37-A189113911DC}" type="pres">
      <dgm:prSet presAssocID="{74207579-F6F9-43D8-B9F0-59C59BDE6F28}" presName="background2" presStyleLbl="node2" presStyleIdx="1" presStyleCnt="3"/>
      <dgm:spPr/>
    </dgm:pt>
    <dgm:pt modelId="{243B0C3F-8DAF-4CB7-9D2A-591F3F0B7890}" type="pres">
      <dgm:prSet presAssocID="{74207579-F6F9-43D8-B9F0-59C59BDE6F28}" presName="text2" presStyleLbl="fgAcc2" presStyleIdx="1" presStyleCnt="3">
        <dgm:presLayoutVars>
          <dgm:chPref val="3"/>
        </dgm:presLayoutVars>
      </dgm:prSet>
      <dgm:spPr/>
    </dgm:pt>
    <dgm:pt modelId="{96297ED1-1D5E-43E3-9565-F7862177C033}" type="pres">
      <dgm:prSet presAssocID="{74207579-F6F9-43D8-B9F0-59C59BDE6F28}" presName="hierChild3" presStyleCnt="0"/>
      <dgm:spPr/>
    </dgm:pt>
    <dgm:pt modelId="{B0DAF41E-58B9-4B07-8372-196B5CE43F6B}" type="pres">
      <dgm:prSet presAssocID="{7EACA433-0D6D-49C1-8B7A-FDD3C67A9963}" presName="Name10" presStyleLbl="parChTrans1D2" presStyleIdx="2" presStyleCnt="3"/>
      <dgm:spPr/>
    </dgm:pt>
    <dgm:pt modelId="{8BC25225-0834-465A-852B-F1699D872D19}" type="pres">
      <dgm:prSet presAssocID="{D77A4C3A-BD37-427E-A7F5-778D0BE85EAD}" presName="hierRoot2" presStyleCnt="0"/>
      <dgm:spPr/>
    </dgm:pt>
    <dgm:pt modelId="{C576EE4C-67B5-4E82-91FD-3AD86EE95006}" type="pres">
      <dgm:prSet presAssocID="{D77A4C3A-BD37-427E-A7F5-778D0BE85EAD}" presName="composite2" presStyleCnt="0"/>
      <dgm:spPr/>
    </dgm:pt>
    <dgm:pt modelId="{3606CB7E-F113-491B-9EA7-BABA3E6681B9}" type="pres">
      <dgm:prSet presAssocID="{D77A4C3A-BD37-427E-A7F5-778D0BE85EAD}" presName="background2" presStyleLbl="node2" presStyleIdx="2" presStyleCnt="3"/>
      <dgm:spPr/>
    </dgm:pt>
    <dgm:pt modelId="{23C71D6E-3C0F-4135-9DED-7BC7D9AEACA7}" type="pres">
      <dgm:prSet presAssocID="{D77A4C3A-BD37-427E-A7F5-778D0BE85EAD}" presName="text2" presStyleLbl="fgAcc2" presStyleIdx="2" presStyleCnt="3">
        <dgm:presLayoutVars>
          <dgm:chPref val="3"/>
        </dgm:presLayoutVars>
      </dgm:prSet>
      <dgm:spPr/>
    </dgm:pt>
    <dgm:pt modelId="{D055156F-E276-4E87-9F4C-DA8196D8CCBE}" type="pres">
      <dgm:prSet presAssocID="{D77A4C3A-BD37-427E-A7F5-778D0BE85EAD}" presName="hierChild3" presStyleCnt="0"/>
      <dgm:spPr/>
    </dgm:pt>
  </dgm:ptLst>
  <dgm:cxnLst>
    <dgm:cxn modelId="{6681ED08-0F69-4C7F-9BD8-901C21DB344D}" srcId="{42DD1AA4-A056-4C5F-B059-EAF430B800A7}" destId="{8006CD3C-AA8C-4B1B-B3D8-F932641D0EFD}" srcOrd="0" destOrd="0" parTransId="{4D4EABA5-882E-49E8-847A-B61656AD0C49}" sibTransId="{6367D55C-7545-4E03-9CB6-69C3AE546560}"/>
    <dgm:cxn modelId="{86565711-0D68-4E45-B400-E64E1C4EDF3B}" srcId="{8006CD3C-AA8C-4B1B-B3D8-F932641D0EFD}" destId="{74207579-F6F9-43D8-B9F0-59C59BDE6F28}" srcOrd="1" destOrd="0" parTransId="{541B4AB1-461D-4C54-BE6E-D261BBA67767}" sibTransId="{C54D287D-3EE8-4B9C-B0F2-29D5DCC577CB}"/>
    <dgm:cxn modelId="{8FDFFD5E-5FF2-4406-A0D1-80277786741C}" type="presOf" srcId="{74207579-F6F9-43D8-B9F0-59C59BDE6F28}" destId="{243B0C3F-8DAF-4CB7-9D2A-591F3F0B7890}" srcOrd="0" destOrd="0" presId="urn:microsoft.com/office/officeart/2005/8/layout/hierarchy1"/>
    <dgm:cxn modelId="{32A9A871-A7DD-460F-834E-804C19F38DA4}" srcId="{8006CD3C-AA8C-4B1B-B3D8-F932641D0EFD}" destId="{6A504D48-D42D-40D7-9A64-2E96C93D5B95}" srcOrd="0" destOrd="0" parTransId="{ABE5640D-E589-49E1-8DCF-A57877E8A496}" sibTransId="{B8B472E4-DD79-4B53-8E78-B91CD38FAFBE}"/>
    <dgm:cxn modelId="{93AA8376-9ADA-4E13-B43C-F68953FCCA10}" type="presOf" srcId="{D77A4C3A-BD37-427E-A7F5-778D0BE85EAD}" destId="{23C71D6E-3C0F-4135-9DED-7BC7D9AEACA7}" srcOrd="0" destOrd="0" presId="urn:microsoft.com/office/officeart/2005/8/layout/hierarchy1"/>
    <dgm:cxn modelId="{218DE357-A199-4323-9CE9-874BD99FFCA4}" type="presOf" srcId="{8006CD3C-AA8C-4B1B-B3D8-F932641D0EFD}" destId="{804A3AAE-7E91-4349-83FD-E2B81AB5084D}" srcOrd="0" destOrd="0" presId="urn:microsoft.com/office/officeart/2005/8/layout/hierarchy1"/>
    <dgm:cxn modelId="{ACFD5C7E-A9FC-46F5-A301-77BBAE7E8B76}" srcId="{8006CD3C-AA8C-4B1B-B3D8-F932641D0EFD}" destId="{D77A4C3A-BD37-427E-A7F5-778D0BE85EAD}" srcOrd="2" destOrd="0" parTransId="{7EACA433-0D6D-49C1-8B7A-FDD3C67A9963}" sibTransId="{76358F1C-1CBF-4E09-B5B8-E025CEDC644E}"/>
    <dgm:cxn modelId="{C3CEA981-B4DA-48C6-891A-D884BE135CB9}" type="presOf" srcId="{ABE5640D-E589-49E1-8DCF-A57877E8A496}" destId="{BD15B443-8801-49A5-BB03-B73CE7E085CE}" srcOrd="0" destOrd="0" presId="urn:microsoft.com/office/officeart/2005/8/layout/hierarchy1"/>
    <dgm:cxn modelId="{DC7E7AD2-43E0-4EA2-BF7D-0B2BDCC30ECC}" type="presOf" srcId="{541B4AB1-461D-4C54-BE6E-D261BBA67767}" destId="{E79E31BB-95DC-4D05-8A94-5404EA86FD56}" srcOrd="0" destOrd="0" presId="urn:microsoft.com/office/officeart/2005/8/layout/hierarchy1"/>
    <dgm:cxn modelId="{9EDE2DEF-8D15-48A6-AF1D-7A8924501D93}" type="presOf" srcId="{42DD1AA4-A056-4C5F-B059-EAF430B800A7}" destId="{955EF053-EE6E-43B0-8258-C6B81D82DF57}" srcOrd="0" destOrd="0" presId="urn:microsoft.com/office/officeart/2005/8/layout/hierarchy1"/>
    <dgm:cxn modelId="{3600B7F7-2906-4256-AB0C-213C75A82D2E}" type="presOf" srcId="{6A504D48-D42D-40D7-9A64-2E96C93D5B95}" destId="{D535F8B7-9A5C-434F-B330-632D64330980}" srcOrd="0" destOrd="0" presId="urn:microsoft.com/office/officeart/2005/8/layout/hierarchy1"/>
    <dgm:cxn modelId="{115764FB-703C-4EA2-8444-7811C1275880}" type="presOf" srcId="{7EACA433-0D6D-49C1-8B7A-FDD3C67A9963}" destId="{B0DAF41E-58B9-4B07-8372-196B5CE43F6B}" srcOrd="0" destOrd="0" presId="urn:microsoft.com/office/officeart/2005/8/layout/hierarchy1"/>
    <dgm:cxn modelId="{0DFCD984-336E-4EAE-B9F4-DF5895E0AC7F}" type="presParOf" srcId="{955EF053-EE6E-43B0-8258-C6B81D82DF57}" destId="{F7E49FF6-6E2F-4862-B14D-A2B5D241BF84}" srcOrd="0" destOrd="0" presId="urn:microsoft.com/office/officeart/2005/8/layout/hierarchy1"/>
    <dgm:cxn modelId="{60ABE19C-1199-46B1-8901-1069A2AE5439}" type="presParOf" srcId="{F7E49FF6-6E2F-4862-B14D-A2B5D241BF84}" destId="{93C07753-43AE-497B-8B58-BD8162396632}" srcOrd="0" destOrd="0" presId="urn:microsoft.com/office/officeart/2005/8/layout/hierarchy1"/>
    <dgm:cxn modelId="{567CFE45-C923-4F13-ACB8-97EA13F18A5F}" type="presParOf" srcId="{93C07753-43AE-497B-8B58-BD8162396632}" destId="{24C40447-5897-4796-80ED-95865151E0C6}" srcOrd="0" destOrd="0" presId="urn:microsoft.com/office/officeart/2005/8/layout/hierarchy1"/>
    <dgm:cxn modelId="{01D2CD95-3EAD-423B-99EC-E9E868D6809E}" type="presParOf" srcId="{93C07753-43AE-497B-8B58-BD8162396632}" destId="{804A3AAE-7E91-4349-83FD-E2B81AB5084D}" srcOrd="1" destOrd="0" presId="urn:microsoft.com/office/officeart/2005/8/layout/hierarchy1"/>
    <dgm:cxn modelId="{6EC7A97E-ECB5-47F6-B86E-65542DAAEC4F}" type="presParOf" srcId="{F7E49FF6-6E2F-4862-B14D-A2B5D241BF84}" destId="{EEC3375A-A229-4035-8C1D-BF0BBFA7E63C}" srcOrd="1" destOrd="0" presId="urn:microsoft.com/office/officeart/2005/8/layout/hierarchy1"/>
    <dgm:cxn modelId="{4B2A65FF-106B-418A-B8F9-E65550CF4D18}" type="presParOf" srcId="{EEC3375A-A229-4035-8C1D-BF0BBFA7E63C}" destId="{BD15B443-8801-49A5-BB03-B73CE7E085CE}" srcOrd="0" destOrd="0" presId="urn:microsoft.com/office/officeart/2005/8/layout/hierarchy1"/>
    <dgm:cxn modelId="{051E1D2B-EF85-49F3-8DD0-208101FB40FD}" type="presParOf" srcId="{EEC3375A-A229-4035-8C1D-BF0BBFA7E63C}" destId="{5BDBF52A-0B67-4AD1-A777-F9AABC58FEE1}" srcOrd="1" destOrd="0" presId="urn:microsoft.com/office/officeart/2005/8/layout/hierarchy1"/>
    <dgm:cxn modelId="{B995F41D-0BDA-42F7-92F7-5976989AA75B}" type="presParOf" srcId="{5BDBF52A-0B67-4AD1-A777-F9AABC58FEE1}" destId="{794D933C-F871-4239-BCE1-F6F5B2D9D217}" srcOrd="0" destOrd="0" presId="urn:microsoft.com/office/officeart/2005/8/layout/hierarchy1"/>
    <dgm:cxn modelId="{EBED4D9E-A4AC-4044-A9E9-E4DA0EA2D9A1}" type="presParOf" srcId="{794D933C-F871-4239-BCE1-F6F5B2D9D217}" destId="{80DE15C4-8969-4EFA-BD00-97F426BD360E}" srcOrd="0" destOrd="0" presId="urn:microsoft.com/office/officeart/2005/8/layout/hierarchy1"/>
    <dgm:cxn modelId="{83DCB03E-0702-4D81-B9B4-A036C4718BA7}" type="presParOf" srcId="{794D933C-F871-4239-BCE1-F6F5B2D9D217}" destId="{D535F8B7-9A5C-434F-B330-632D64330980}" srcOrd="1" destOrd="0" presId="urn:microsoft.com/office/officeart/2005/8/layout/hierarchy1"/>
    <dgm:cxn modelId="{76968071-FFAB-49A6-8757-51F7E5D67653}" type="presParOf" srcId="{5BDBF52A-0B67-4AD1-A777-F9AABC58FEE1}" destId="{92CD561C-DAEA-4945-A535-D96DA072222B}" srcOrd="1" destOrd="0" presId="urn:microsoft.com/office/officeart/2005/8/layout/hierarchy1"/>
    <dgm:cxn modelId="{45896759-9C82-436B-8480-1CF1BBADE2B6}" type="presParOf" srcId="{EEC3375A-A229-4035-8C1D-BF0BBFA7E63C}" destId="{E79E31BB-95DC-4D05-8A94-5404EA86FD56}" srcOrd="2" destOrd="0" presId="urn:microsoft.com/office/officeart/2005/8/layout/hierarchy1"/>
    <dgm:cxn modelId="{65DE394C-4588-4247-9D4F-E889D37D1EC1}" type="presParOf" srcId="{EEC3375A-A229-4035-8C1D-BF0BBFA7E63C}" destId="{2307A1FD-94D4-4FFB-BDD3-B686BEC20615}" srcOrd="3" destOrd="0" presId="urn:microsoft.com/office/officeart/2005/8/layout/hierarchy1"/>
    <dgm:cxn modelId="{20297612-65EF-4DD1-B5F2-3CDCDAF229A8}" type="presParOf" srcId="{2307A1FD-94D4-4FFB-BDD3-B686BEC20615}" destId="{630D3F5E-26E7-4AAC-A192-4A4BF5C93817}" srcOrd="0" destOrd="0" presId="urn:microsoft.com/office/officeart/2005/8/layout/hierarchy1"/>
    <dgm:cxn modelId="{42A0A5FE-08BB-4BC5-98A2-6BA8A4E13572}" type="presParOf" srcId="{630D3F5E-26E7-4AAC-A192-4A4BF5C93817}" destId="{02B77EA9-369B-4A19-9D37-A189113911DC}" srcOrd="0" destOrd="0" presId="urn:microsoft.com/office/officeart/2005/8/layout/hierarchy1"/>
    <dgm:cxn modelId="{BBE1FC5F-2443-4BF7-B46F-CF4A2B80719E}" type="presParOf" srcId="{630D3F5E-26E7-4AAC-A192-4A4BF5C93817}" destId="{243B0C3F-8DAF-4CB7-9D2A-591F3F0B7890}" srcOrd="1" destOrd="0" presId="urn:microsoft.com/office/officeart/2005/8/layout/hierarchy1"/>
    <dgm:cxn modelId="{911DB934-7A4A-4395-94BC-CFB5716F33F8}" type="presParOf" srcId="{2307A1FD-94D4-4FFB-BDD3-B686BEC20615}" destId="{96297ED1-1D5E-43E3-9565-F7862177C033}" srcOrd="1" destOrd="0" presId="urn:microsoft.com/office/officeart/2005/8/layout/hierarchy1"/>
    <dgm:cxn modelId="{4847819C-AC5C-48DC-A383-A2CFDFFDFAAA}" type="presParOf" srcId="{EEC3375A-A229-4035-8C1D-BF0BBFA7E63C}" destId="{B0DAF41E-58B9-4B07-8372-196B5CE43F6B}" srcOrd="4" destOrd="0" presId="urn:microsoft.com/office/officeart/2005/8/layout/hierarchy1"/>
    <dgm:cxn modelId="{510E5095-C996-48A2-8DF4-1A9C54A7CB17}" type="presParOf" srcId="{EEC3375A-A229-4035-8C1D-BF0BBFA7E63C}" destId="{8BC25225-0834-465A-852B-F1699D872D19}" srcOrd="5" destOrd="0" presId="urn:microsoft.com/office/officeart/2005/8/layout/hierarchy1"/>
    <dgm:cxn modelId="{3EEB6FD4-6CE6-410F-B332-8321B5D76CF8}" type="presParOf" srcId="{8BC25225-0834-465A-852B-F1699D872D19}" destId="{C576EE4C-67B5-4E82-91FD-3AD86EE95006}" srcOrd="0" destOrd="0" presId="urn:microsoft.com/office/officeart/2005/8/layout/hierarchy1"/>
    <dgm:cxn modelId="{5E8E2C86-6969-4C54-8946-6B4234066C06}" type="presParOf" srcId="{C576EE4C-67B5-4E82-91FD-3AD86EE95006}" destId="{3606CB7E-F113-491B-9EA7-BABA3E6681B9}" srcOrd="0" destOrd="0" presId="urn:microsoft.com/office/officeart/2005/8/layout/hierarchy1"/>
    <dgm:cxn modelId="{8BF55168-6E40-47BF-B02B-035CB53C7E3A}" type="presParOf" srcId="{C576EE4C-67B5-4E82-91FD-3AD86EE95006}" destId="{23C71D6E-3C0F-4135-9DED-7BC7D9AEACA7}" srcOrd="1" destOrd="0" presId="urn:microsoft.com/office/officeart/2005/8/layout/hierarchy1"/>
    <dgm:cxn modelId="{55AF4F41-2901-4454-BE20-7EE9365128CF}" type="presParOf" srcId="{8BC25225-0834-465A-852B-F1699D872D19}" destId="{D055156F-E276-4E87-9F4C-DA8196D8CC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AF41E-58B9-4B07-8372-196B5CE43F6B}">
      <dsp:nvSpPr>
        <dsp:cNvPr id="0" name=""/>
        <dsp:cNvSpPr/>
      </dsp:nvSpPr>
      <dsp:spPr>
        <a:xfrm>
          <a:off x="3737641" y="2306092"/>
          <a:ext cx="2587877" cy="682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210"/>
              </a:lnTo>
              <a:lnTo>
                <a:pt x="2587877" y="483210"/>
              </a:lnTo>
              <a:lnTo>
                <a:pt x="2587877" y="6822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E31BB-95DC-4D05-8A94-5404EA86FD56}">
      <dsp:nvSpPr>
        <dsp:cNvPr id="0" name=""/>
        <dsp:cNvSpPr/>
      </dsp:nvSpPr>
      <dsp:spPr>
        <a:xfrm>
          <a:off x="3654112" y="2306092"/>
          <a:ext cx="91440" cy="682225"/>
        </a:xfrm>
        <a:custGeom>
          <a:avLst/>
          <a:gdLst/>
          <a:ahLst/>
          <a:cxnLst/>
          <a:rect l="0" t="0" r="0" b="0"/>
          <a:pathLst>
            <a:path>
              <a:moveTo>
                <a:pt x="83529" y="0"/>
              </a:moveTo>
              <a:lnTo>
                <a:pt x="83529" y="483210"/>
              </a:lnTo>
              <a:lnTo>
                <a:pt x="45720" y="483210"/>
              </a:lnTo>
              <a:lnTo>
                <a:pt x="45720" y="6822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5B443-8801-49A5-BB03-B73CE7E085CE}">
      <dsp:nvSpPr>
        <dsp:cNvPr id="0" name=""/>
        <dsp:cNvSpPr/>
      </dsp:nvSpPr>
      <dsp:spPr>
        <a:xfrm>
          <a:off x="1074144" y="2306092"/>
          <a:ext cx="2663497" cy="682225"/>
        </a:xfrm>
        <a:custGeom>
          <a:avLst/>
          <a:gdLst/>
          <a:ahLst/>
          <a:cxnLst/>
          <a:rect l="0" t="0" r="0" b="0"/>
          <a:pathLst>
            <a:path>
              <a:moveTo>
                <a:pt x="2663497" y="0"/>
              </a:moveTo>
              <a:lnTo>
                <a:pt x="2663497" y="483210"/>
              </a:lnTo>
              <a:lnTo>
                <a:pt x="0" y="483210"/>
              </a:lnTo>
              <a:lnTo>
                <a:pt x="0" y="6822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40447-5897-4796-80ED-95865151E0C6}">
      <dsp:nvSpPr>
        <dsp:cNvPr id="0" name=""/>
        <dsp:cNvSpPr/>
      </dsp:nvSpPr>
      <dsp:spPr>
        <a:xfrm>
          <a:off x="2663497" y="941928"/>
          <a:ext cx="2148289" cy="1364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A3AAE-7E91-4349-83FD-E2B81AB5084D}">
      <dsp:nvSpPr>
        <dsp:cNvPr id="0" name=""/>
        <dsp:cNvSpPr/>
      </dsp:nvSpPr>
      <dsp:spPr>
        <a:xfrm>
          <a:off x="2902196" y="1168692"/>
          <a:ext cx="2148289" cy="1364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Типы данных</a:t>
          </a:r>
        </a:p>
      </dsp:txBody>
      <dsp:txXfrm>
        <a:off x="2942151" y="1208647"/>
        <a:ext cx="2068379" cy="1284253"/>
      </dsp:txXfrm>
    </dsp:sp>
    <dsp:sp modelId="{80DE15C4-8969-4EFA-BD00-97F426BD360E}">
      <dsp:nvSpPr>
        <dsp:cNvPr id="0" name=""/>
        <dsp:cNvSpPr/>
      </dsp:nvSpPr>
      <dsp:spPr>
        <a:xfrm>
          <a:off x="0" y="2988317"/>
          <a:ext cx="2148289" cy="1364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5F8B7-9A5C-434F-B330-632D64330980}">
      <dsp:nvSpPr>
        <dsp:cNvPr id="0" name=""/>
        <dsp:cNvSpPr/>
      </dsp:nvSpPr>
      <dsp:spPr>
        <a:xfrm>
          <a:off x="238698" y="3215081"/>
          <a:ext cx="2148289" cy="1364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Числовой</a:t>
          </a:r>
        </a:p>
      </dsp:txBody>
      <dsp:txXfrm>
        <a:off x="278653" y="3255036"/>
        <a:ext cx="2068379" cy="1284253"/>
      </dsp:txXfrm>
    </dsp:sp>
    <dsp:sp modelId="{02B77EA9-369B-4A19-9D37-A189113911DC}">
      <dsp:nvSpPr>
        <dsp:cNvPr id="0" name=""/>
        <dsp:cNvSpPr/>
      </dsp:nvSpPr>
      <dsp:spPr>
        <a:xfrm>
          <a:off x="2625687" y="2988317"/>
          <a:ext cx="2148289" cy="1364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B0C3F-8DAF-4CB7-9D2A-591F3F0B7890}">
      <dsp:nvSpPr>
        <dsp:cNvPr id="0" name=""/>
        <dsp:cNvSpPr/>
      </dsp:nvSpPr>
      <dsp:spPr>
        <a:xfrm>
          <a:off x="2864386" y="3215081"/>
          <a:ext cx="2148289" cy="1364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Символьный</a:t>
          </a:r>
        </a:p>
      </dsp:txBody>
      <dsp:txXfrm>
        <a:off x="2904341" y="3255036"/>
        <a:ext cx="2068379" cy="1284253"/>
      </dsp:txXfrm>
    </dsp:sp>
    <dsp:sp modelId="{3606CB7E-F113-491B-9EA7-BABA3E6681B9}">
      <dsp:nvSpPr>
        <dsp:cNvPr id="0" name=""/>
        <dsp:cNvSpPr/>
      </dsp:nvSpPr>
      <dsp:spPr>
        <a:xfrm>
          <a:off x="5251374" y="2988317"/>
          <a:ext cx="2148289" cy="1364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71D6E-3C0F-4135-9DED-7BC7D9AEACA7}">
      <dsp:nvSpPr>
        <dsp:cNvPr id="0" name=""/>
        <dsp:cNvSpPr/>
      </dsp:nvSpPr>
      <dsp:spPr>
        <a:xfrm>
          <a:off x="5490073" y="3215081"/>
          <a:ext cx="2148289" cy="1364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Логический </a:t>
          </a:r>
        </a:p>
      </dsp:txBody>
      <dsp:txXfrm>
        <a:off x="5530028" y="3255036"/>
        <a:ext cx="2068379" cy="1284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5991A-98C4-4984-8F28-1784C95BC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DE208E-352D-42E8-9D91-F6FD05F1F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E053D-4AA3-4F6D-A7B3-3DA6A37A1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5BCC-6B13-4633-AC1B-B97E296D9750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657630-3CD2-4AD2-BE02-C1E1D1E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C1DA8B-6B1D-4A7F-B764-617298FD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3BEC-087C-4C6E-B980-3C2945F2D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89247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1FBC3-6C54-4FF7-A6C5-35690C67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53D1B1-75FC-43F4-B940-A6CFF9907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601E24-B021-4100-8310-A337B839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5BCC-6B13-4633-AC1B-B97E296D9750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EC19BC-9C9D-4D10-809F-6272525C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19A4E-50A9-4BC8-BB66-3D8C1F7D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3BEC-087C-4C6E-B980-3C2945F2D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9628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783DBA-D8E2-41B6-8A38-8A8220D83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B175F0-2CA6-48D9-9B85-9899299E4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3E5C9F-5500-4703-BDC6-67C59B897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5BCC-6B13-4633-AC1B-B97E296D9750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19DC4A-4E8D-4943-B044-12A0B21E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1329BB-CC60-4D17-86CB-DD7B1A07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3BEC-087C-4C6E-B980-3C2945F2D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92632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06146-A311-48CF-97CA-5FA6077E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1CC680-E466-4CEB-AE46-52CFDBD1B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EF4678-09E9-48B9-8A50-4E814345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5BCC-6B13-4633-AC1B-B97E296D9750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A1630D-FCA7-4682-98EB-C58D7DC4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816FF-A945-46AC-9323-B0CE511B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3BEC-087C-4C6E-B980-3C2945F2D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89892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07F9B-509E-4047-B621-9081E4BEC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680E22-CC77-46D7-81BC-39D7F490C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205EB7-BF6F-48F4-9506-C8C51E1D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5BCC-6B13-4633-AC1B-B97E296D9750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741FD4-FDBF-43D9-8840-9B5D8C98D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6E9309-7471-4E31-86A2-225FE5779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3BEC-087C-4C6E-B980-3C2945F2D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36808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E983A-E8B9-458D-8F4E-3A22C295B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8CFD13-F201-4465-AAD9-6452810E8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8BBF97-7BAE-487E-8C70-C544DCF35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D9A3D6-7A0E-4502-BEFD-80DD6EF6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5BCC-6B13-4633-AC1B-B97E296D9750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9EFC68-80AB-4D9F-9055-F8CB482C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C9C70-5858-4BD9-A8C9-6D1A27CF8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3BEC-087C-4C6E-B980-3C2945F2D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2565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A626E-7357-4A95-A1B9-334BB938D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489B21-C914-4381-ADA1-D0ACA6D4C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7AAC63-3B71-4DE2-B14A-1CF77257D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54B4D9-FC51-479D-BD44-41149FCA85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882563-6C72-4FFD-A92C-8813B94CF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5FF25F0-5348-44C7-8B74-BFA8D10A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5BCC-6B13-4633-AC1B-B97E296D9750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20E55F-E463-4634-B148-E344ED33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172744-1E51-4C54-94EC-860B9D50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3BEC-087C-4C6E-B980-3C2945F2D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0099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4931C-1F38-4C82-8830-1933210C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63CA66-57ED-499F-8FF4-36332EBD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5BCC-6B13-4633-AC1B-B97E296D9750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138FAF-8C63-41CC-995F-EB019D43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E493EB-0F34-4BAF-B534-FDD82259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3BEC-087C-4C6E-B980-3C2945F2D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98035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348524-1358-4C0D-B38F-BC59646A0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5BCC-6B13-4633-AC1B-B97E296D9750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12314C-A52B-4143-9994-436B6D79C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9290A4-798E-4E6B-881E-DFB3C07B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3BEC-087C-4C6E-B980-3C2945F2D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84980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A4E2D-0F10-4605-97B4-3D43A5D75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DC1C71-02DE-4180-ADAA-1224AFB2E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56EE20-0FB8-4CBA-9596-D6B7CDF78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14684-4BD1-47AE-ACC2-E4C45CC1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5BCC-6B13-4633-AC1B-B97E296D9750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FB4495-C502-4173-87A5-AE861E85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19D4E6-13C4-4117-9636-429D103E4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3BEC-087C-4C6E-B980-3C2945F2D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4673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2CD61-1D0D-482D-9BE6-39D0D07B9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27B62B-24D5-4BEF-AEA4-1F86ABEF2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1A8ECC-4590-4BBC-A07D-FBBA9FB89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2F91DF-F1B6-4C3F-9807-C815D5736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5BCC-6B13-4633-AC1B-B97E296D9750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5CE1BF-AEA2-4AB1-AE28-C2D83CFD9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2590BD-14A4-405C-BC66-A3F25BD4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3BEC-087C-4C6E-B980-3C2945F2D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68954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7B7FE-C13A-4FF1-B624-7668FB3B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48338D-712A-4792-8164-6119351ED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FD5BE0-7A88-4E67-ADD8-AB7A57978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E5BCC-6B13-4633-AC1B-B97E296D9750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CF9AED-9525-4274-A978-5255DF15E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757457-AB65-4008-885D-CA6D4CB1C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63BEC-087C-4C6E-B980-3C2945F2D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3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4DBBB74-337A-4D6B-9871-B383AD55C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105" y="199871"/>
            <a:ext cx="9144000" cy="2387600"/>
          </a:xfrm>
        </p:spPr>
        <p:txBody>
          <a:bodyPr/>
          <a:lstStyle/>
          <a:p>
            <a:r>
              <a:rPr lang="en-US" b="1" dirty="0"/>
              <a:t>EV3 Basic</a:t>
            </a:r>
            <a:endParaRPr lang="ru-RU" b="1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9E759033-CDF8-4C87-A137-86702D80F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105" y="2736190"/>
            <a:ext cx="9144000" cy="1655762"/>
          </a:xfrm>
        </p:spPr>
        <p:txBody>
          <a:bodyPr/>
          <a:lstStyle/>
          <a:p>
            <a:r>
              <a:rPr lang="ru-RU" dirty="0"/>
              <a:t>расширение для языка программирования и среды разработки </a:t>
            </a:r>
            <a:r>
              <a:rPr lang="en-US" dirty="0"/>
              <a:t>Small Basic</a:t>
            </a:r>
            <a:endParaRPr lang="ru-RU" dirty="0"/>
          </a:p>
        </p:txBody>
      </p:sp>
      <p:sp>
        <p:nvSpPr>
          <p:cNvPr id="4" name="Подзаголовок 5">
            <a:extLst>
              <a:ext uri="{FF2B5EF4-FFF2-40B4-BE49-F238E27FC236}">
                <a16:creationId xmlns:a16="http://schemas.microsoft.com/office/drawing/2014/main" id="{0DB70047-7AF6-744A-A42E-CB69F2260D1A}"/>
              </a:ext>
            </a:extLst>
          </p:cNvPr>
          <p:cNvSpPr txBox="1">
            <a:spLocks/>
          </p:cNvSpPr>
          <p:nvPr/>
        </p:nvSpPr>
        <p:spPr>
          <a:xfrm>
            <a:off x="2866975" y="5703570"/>
            <a:ext cx="9144000" cy="960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dirty="0"/>
              <a:t>Кочерова Татьяна Викторовна</a:t>
            </a:r>
          </a:p>
          <a:p>
            <a:pPr algn="r"/>
            <a:r>
              <a:rPr lang="ru-RU" sz="28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96367637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Правила наименования величин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57A51BA-6AC1-4A09-A490-0F93569C3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313" y="2469970"/>
            <a:ext cx="10885487" cy="306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2878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Константы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F3EA6-33B9-4D4F-B720-01206AAD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26" y="1825625"/>
            <a:ext cx="1088507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тексте программы числовые константы записываются обычным образом. При записи дробных констант в качестве десятичного разделителя используется </a:t>
            </a:r>
            <a:r>
              <a:rPr lang="ru-RU" b="1" dirty="0">
                <a:solidFill>
                  <a:srgbClr val="0070C0"/>
                </a:solidFill>
              </a:rPr>
              <a:t>точка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E2770C"/>
                </a:solidFill>
              </a:rPr>
              <a:t>3.14</a:t>
            </a:r>
          </a:p>
          <a:p>
            <a:pPr marL="0" indent="0">
              <a:buNone/>
            </a:pPr>
            <a:r>
              <a:rPr lang="ru-RU" dirty="0"/>
              <a:t>Строковые константы заключаются в </a:t>
            </a:r>
            <a:r>
              <a:rPr lang="ru-RU" b="1" dirty="0">
                <a:solidFill>
                  <a:srgbClr val="0070C0"/>
                </a:solidFill>
              </a:rPr>
              <a:t>кавычки</a:t>
            </a:r>
            <a:r>
              <a:rPr lang="ru-RU" dirty="0"/>
              <a:t> для того, чтобы их можно было отличить от имен переменных величин.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E2770C"/>
                </a:solidFill>
              </a:rPr>
              <a:t>“</a:t>
            </a:r>
            <a:r>
              <a:rPr lang="en-US" b="1" i="1" dirty="0">
                <a:solidFill>
                  <a:srgbClr val="E2770C"/>
                </a:solidFill>
              </a:rPr>
              <a:t>Microsoft Small Basic</a:t>
            </a:r>
            <a:r>
              <a:rPr lang="en-US" b="1" dirty="0">
                <a:solidFill>
                  <a:srgbClr val="E2770C"/>
                </a:solidFill>
              </a:rPr>
              <a:t>”</a:t>
            </a:r>
            <a:endParaRPr lang="ru-RU" b="1" dirty="0">
              <a:solidFill>
                <a:srgbClr val="E277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527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Оператор присваивания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F3EA6-33B9-4D4F-B720-01206AAD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26" y="1825625"/>
            <a:ext cx="1088507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общем виде операция присваивания в </a:t>
            </a:r>
            <a:r>
              <a:rPr lang="en-US" dirty="0"/>
              <a:t>Small Basic </a:t>
            </a:r>
            <a:r>
              <a:rPr lang="ru-RU" dirty="0"/>
              <a:t>выглядит так: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rgbClr val="2542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Переменная = выражение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Пример:</a:t>
            </a:r>
          </a:p>
          <a:p>
            <a:pPr marL="0" indent="0">
              <a:buNone/>
            </a:pPr>
            <a:r>
              <a:rPr lang="en-US" i="1" dirty="0"/>
              <a:t>index= index+1</a:t>
            </a:r>
          </a:p>
          <a:p>
            <a:pPr marL="0" indent="0">
              <a:buNone/>
            </a:pPr>
            <a:r>
              <a:rPr lang="en-US" i="1" dirty="0"/>
              <a:t>L=2*3.14*r</a:t>
            </a:r>
          </a:p>
          <a:p>
            <a:pPr marL="0" indent="0">
              <a:buNone/>
            </a:pPr>
            <a:r>
              <a:rPr lang="en-US" i="1" dirty="0"/>
              <a:t>Pi=3.14</a:t>
            </a:r>
            <a:endParaRPr lang="ru-RU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51142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Основные математические операции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1D0921F-6DCA-4448-B3BB-56CD9E3CA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3744" y="2067719"/>
            <a:ext cx="103346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49295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Встроенные математические функции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1D00D41-4385-4590-918C-B75979A75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6356" y="1825625"/>
            <a:ext cx="9525163" cy="475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13268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Операторы сравнения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8F938B28-D9A4-48CB-90B7-A3810DCCD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0140" y="2082566"/>
            <a:ext cx="9711719" cy="404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07916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Работа с экраном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F3EA6-33B9-4D4F-B720-01206AAD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26" y="1825625"/>
            <a:ext cx="5479197" cy="3722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EV3</a:t>
            </a:r>
            <a:r>
              <a:rPr lang="ru-RU" sz="3200" dirty="0"/>
              <a:t> имеет черно-белый экран с разрешением 178 х 128 пикселей.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/>
              <a:t>Верхний левый угол экрана имеет координаты (0;0), правый нижний (178;128).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EE9162-E20D-4606-B553-54D815A11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923" y="1462087"/>
            <a:ext cx="59055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25943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Основные операции работы с экраном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1218B1B5-6333-40A5-B487-10F470B92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4327" y="1856360"/>
            <a:ext cx="9446695" cy="486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77708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Задача №1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F3EA6-33B9-4D4F-B720-01206AAD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26" y="1825625"/>
            <a:ext cx="10885073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/>
              <a:t>Выполнить традиционную задачу программирования)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dirty="0"/>
              <a:t>Вывести на экран сообщение «</a:t>
            </a:r>
            <a:r>
              <a:rPr lang="en-US" sz="3600" dirty="0"/>
              <a:t>Hello</a:t>
            </a:r>
            <a:r>
              <a:rPr lang="ru-RU" sz="3600" dirty="0"/>
              <a:t>,</a:t>
            </a:r>
            <a:r>
              <a:rPr lang="en-US" sz="3600" dirty="0"/>
              <a:t> World!</a:t>
            </a:r>
            <a:r>
              <a:rPr lang="ru-RU" sz="36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15760064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Задержка выполнения команды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55222F05-563B-4CE6-80E7-DECD59A68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7312" y="2086608"/>
            <a:ext cx="10821902" cy="333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5342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Интерфейс программы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1BBE6B6-D1FD-4483-9ABE-BE2725060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4636" y="1825625"/>
            <a:ext cx="5582728" cy="4351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993A75-526D-40FD-AE4F-FAD99E3DF8C2}"/>
              </a:ext>
            </a:extLst>
          </p:cNvPr>
          <p:cNvSpPr txBox="1"/>
          <p:nvPr/>
        </p:nvSpPr>
        <p:spPr>
          <a:xfrm>
            <a:off x="643689" y="2046897"/>
            <a:ext cx="212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Строка меню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061737-0922-453B-9CA7-E1D1F8819A81}"/>
              </a:ext>
            </a:extLst>
          </p:cNvPr>
          <p:cNvSpPr txBox="1"/>
          <p:nvPr/>
        </p:nvSpPr>
        <p:spPr>
          <a:xfrm>
            <a:off x="643689" y="270185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Имя файла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557B1C-331E-4027-BB42-9A4A7E872416}"/>
              </a:ext>
            </a:extLst>
          </p:cNvPr>
          <p:cNvSpPr txBox="1"/>
          <p:nvPr/>
        </p:nvSpPr>
        <p:spPr>
          <a:xfrm>
            <a:off x="643689" y="335680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Рабочее поле – ввод текста программы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F6AB88-0887-4103-8033-6266B2C2887E}"/>
              </a:ext>
            </a:extLst>
          </p:cNvPr>
          <p:cNvSpPr txBox="1"/>
          <p:nvPr/>
        </p:nvSpPr>
        <p:spPr>
          <a:xfrm>
            <a:off x="9144000" y="3741821"/>
            <a:ext cx="240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Всплывающая справка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453EC4-B228-447E-A1A9-74BA5B6C2D7E}"/>
              </a:ext>
            </a:extLst>
          </p:cNvPr>
          <p:cNvSpPr txBox="1"/>
          <p:nvPr/>
        </p:nvSpPr>
        <p:spPr>
          <a:xfrm>
            <a:off x="9144000" y="2440292"/>
            <a:ext cx="2404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Кнопка запуска программы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04F1F51-DFD0-48FE-9BE3-E295EA4A8E72}"/>
              </a:ext>
            </a:extLst>
          </p:cNvPr>
          <p:cNvCxnSpPr/>
          <p:nvPr/>
        </p:nvCxnSpPr>
        <p:spPr>
          <a:xfrm>
            <a:off x="2225842" y="2231563"/>
            <a:ext cx="107879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19440FB-68E6-4DAD-8AFD-3DDA85BC4B88}"/>
              </a:ext>
            </a:extLst>
          </p:cNvPr>
          <p:cNvCxnSpPr>
            <a:stCxn id="9" idx="3"/>
          </p:cNvCxnSpPr>
          <p:nvPr/>
        </p:nvCxnSpPr>
        <p:spPr>
          <a:xfrm flipV="1">
            <a:off x="2015289" y="2701853"/>
            <a:ext cx="1289347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FB35F7E-9510-4F05-BAB4-A5C78F505459}"/>
              </a:ext>
            </a:extLst>
          </p:cNvPr>
          <p:cNvCxnSpPr/>
          <p:nvPr/>
        </p:nvCxnSpPr>
        <p:spPr>
          <a:xfrm flipV="1">
            <a:off x="2659962" y="3679974"/>
            <a:ext cx="2272985" cy="6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72EF2AE-DD32-4B8A-AA1C-28E3B7B36363}"/>
              </a:ext>
            </a:extLst>
          </p:cNvPr>
          <p:cNvCxnSpPr/>
          <p:nvPr/>
        </p:nvCxnSpPr>
        <p:spPr>
          <a:xfrm flipH="1" flipV="1">
            <a:off x="7844589" y="2231563"/>
            <a:ext cx="1479885" cy="654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9F4CBAE-BCBA-4CFC-A2A5-3E3F495C71CB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7976937" y="3346875"/>
            <a:ext cx="1167063" cy="579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907782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0FF09CD2-74A8-4C86-AB09-FBBBE8AF9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1606" y="2701131"/>
            <a:ext cx="64389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39052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Цикл </a:t>
            </a:r>
            <a:r>
              <a:rPr lang="en-US" dirty="0"/>
              <a:t>WHILE</a:t>
            </a:r>
            <a:r>
              <a:rPr lang="ru-RU" dirty="0"/>
              <a:t> – цикл с предусловием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CF521B6A-568A-489C-9C8C-91C554ADC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7119" y="2286794"/>
            <a:ext cx="96678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86279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Работа с кнопка на блоке </a:t>
            </a:r>
            <a:r>
              <a:rPr lang="en-US" dirty="0"/>
              <a:t>EV3</a:t>
            </a:r>
            <a:endParaRPr lang="ru-RU" dirty="0"/>
          </a:p>
        </p:txBody>
      </p:sp>
      <p:pic>
        <p:nvPicPr>
          <p:cNvPr id="4" name="Picture 2" descr="https://static.1k.by/images/productsimages/ip/big/ppa/3/1250731/i43a51952a.jpg">
            <a:extLst>
              <a:ext uri="{FF2B5EF4-FFF2-40B4-BE49-F238E27FC236}">
                <a16:creationId xmlns:a16="http://schemas.microsoft.com/office/drawing/2014/main" id="{0166C86B-F805-4361-BB95-299D9F1DA9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872" y="1825625"/>
            <a:ext cx="282836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7456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ABF3718-612D-4ADB-A720-7DF3E0814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4814" y="1323079"/>
            <a:ext cx="3035398" cy="480778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FC0657D7-2AA5-48FF-AF23-80FAD92EBC01}"/>
              </a:ext>
            </a:extLst>
          </p:cNvPr>
          <p:cNvSpPr txBox="1">
            <a:spLocks/>
          </p:cNvSpPr>
          <p:nvPr/>
        </p:nvSpPr>
        <p:spPr>
          <a:xfrm>
            <a:off x="4771785" y="937452"/>
            <a:ext cx="7269096" cy="57773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U- </a:t>
            </a:r>
            <a:r>
              <a:rPr lang="ru-RU" dirty="0"/>
              <a:t> Вверх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 - </a:t>
            </a:r>
            <a:r>
              <a:rPr lang="ru-RU" dirty="0"/>
              <a:t>Вниз 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 -</a:t>
            </a:r>
            <a:r>
              <a:rPr lang="ru-RU" dirty="0"/>
              <a:t> </a:t>
            </a:r>
            <a:r>
              <a:rPr lang="en-US" dirty="0"/>
              <a:t> </a:t>
            </a:r>
            <a:r>
              <a:rPr lang="ru-RU" dirty="0"/>
              <a:t>Влево 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 - </a:t>
            </a:r>
            <a:r>
              <a:rPr lang="ru-RU" dirty="0"/>
              <a:t>Вправо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 - </a:t>
            </a:r>
            <a:r>
              <a:rPr lang="ru-RU" dirty="0"/>
              <a:t> Ввод</a:t>
            </a:r>
            <a:endParaRPr lang="en-US" dirty="0"/>
          </a:p>
          <a:p>
            <a:r>
              <a:rPr lang="ru-RU" b="1" dirty="0" err="1"/>
              <a:t>Buttons.Current</a:t>
            </a:r>
            <a:r>
              <a:rPr lang="ru-RU" b="1" dirty="0"/>
              <a:t> </a:t>
            </a:r>
            <a:r>
              <a:rPr lang="ru-RU" dirty="0"/>
              <a:t>Возвращает коды кнопок в моменты, когда они нажаты</a:t>
            </a:r>
          </a:p>
          <a:p>
            <a:r>
              <a:rPr lang="ru-RU" b="1" dirty="0" err="1"/>
              <a:t>Buttons.Wait</a:t>
            </a:r>
            <a:r>
              <a:rPr lang="ru-RU" b="1" dirty="0"/>
              <a:t>() </a:t>
            </a:r>
            <a:r>
              <a:rPr lang="ru-RU" dirty="0"/>
              <a:t> Ждет, пока одна из кнопок не будет нажата и отпущена.</a:t>
            </a:r>
          </a:p>
          <a:p>
            <a:r>
              <a:rPr lang="ru-RU" b="1" dirty="0" err="1"/>
              <a:t>Buttons.GetClicks</a:t>
            </a:r>
            <a:r>
              <a:rPr lang="ru-RU" b="1" dirty="0"/>
              <a:t>() </a:t>
            </a:r>
            <a:r>
              <a:rPr lang="ru-RU" dirty="0"/>
              <a:t>Проверяет, какие кнопки были нажали с момента последнего вызова</a:t>
            </a:r>
          </a:p>
          <a:p>
            <a:r>
              <a:rPr lang="ru-RU" b="1" dirty="0" err="1"/>
              <a:t>Buttons.Flush</a:t>
            </a:r>
            <a:r>
              <a:rPr lang="ru-RU" b="1" dirty="0"/>
              <a:t>() </a:t>
            </a:r>
            <a:r>
              <a:rPr lang="ru-RU" dirty="0"/>
              <a:t>Удаляет из памяти состояния всех</a:t>
            </a:r>
            <a:r>
              <a:rPr lang="en-US" dirty="0"/>
              <a:t> </a:t>
            </a:r>
            <a:r>
              <a:rPr lang="ru-RU" dirty="0"/>
              <a:t>кнопок</a:t>
            </a:r>
          </a:p>
        </p:txBody>
      </p:sp>
    </p:spTree>
    <p:extLst>
      <p:ext uri="{BB962C8B-B14F-4D97-AF65-F5344CB8AC3E}">
        <p14:creationId xmlns:p14="http://schemas.microsoft.com/office/powerpoint/2010/main" val="3536864598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Задача №2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F3EA6-33B9-4D4F-B720-01206AAD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26" y="1825625"/>
            <a:ext cx="1088507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Выводить на экран сообщение пока не будут нажата кнопка Вверх.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229514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Задача №2**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F3EA6-33B9-4D4F-B720-01206AAD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26" y="1825625"/>
            <a:ext cx="1088507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Выводить на экран сообщение пока не будут нажаты</a:t>
            </a:r>
          </a:p>
          <a:p>
            <a:pPr marL="0" indent="0">
              <a:buNone/>
            </a:pPr>
            <a:r>
              <a:rPr lang="ru-RU" dirty="0"/>
              <a:t> кнопки Вверх и Вниз (одновременно).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340095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97E00191-9945-4962-86B3-35F969AF9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9281" y="2686844"/>
            <a:ext cx="55435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66644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Логические операторы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EF6AF8D-4100-4D81-9105-24F10D6BF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5075" y="1521438"/>
            <a:ext cx="10028711" cy="489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51242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Условный оператор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EA71D4C8-C0E6-434C-81C4-289E707F7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6501" y="1498387"/>
            <a:ext cx="10139721" cy="52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14309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Неполный оператор условия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F13CCD9C-AC90-4DCB-B6EB-344E1CA46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4881" y="2529681"/>
            <a:ext cx="73723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31201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Набор текста программы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B45E40E-25B8-44CC-9635-46ED2D844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078" y="1813593"/>
            <a:ext cx="5757922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29CA1D-A952-453F-86BB-644B7BD55FA8}"/>
              </a:ext>
            </a:extLst>
          </p:cNvPr>
          <p:cNvSpPr txBox="1"/>
          <p:nvPr/>
        </p:nvSpPr>
        <p:spPr>
          <a:xfrm>
            <a:off x="6304547" y="1876921"/>
            <a:ext cx="53299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Basic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/>
              <a:t>позволяет стандартизовать внешний облик исходного кода, внедрить строгую систему идентификации, а также обеспечить возможность контекстного поиска и замены — свойства, трудно достижимые для графических языков. </a:t>
            </a:r>
          </a:p>
          <a:p>
            <a:endParaRPr lang="ru-RU" sz="2000" dirty="0"/>
          </a:p>
          <a:p>
            <a:r>
              <a:rPr lang="ru-RU" sz="2000" dirty="0"/>
              <a:t>Являясь синтаксически-управляемым редактором, программа выделяет цветом резервированные слова языка и масштабирует исходный текст (отображает только интересующую пользователя информацию, например, имена функций, классов и т.п.). </a:t>
            </a:r>
          </a:p>
        </p:txBody>
      </p:sp>
    </p:spTree>
    <p:extLst>
      <p:ext uri="{BB962C8B-B14F-4D97-AF65-F5344CB8AC3E}">
        <p14:creationId xmlns:p14="http://schemas.microsoft.com/office/powerpoint/2010/main" val="2523551981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Вложенные условия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89BDD777-69DC-4D03-9983-501BD08B0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1759357"/>
            <a:ext cx="5934075" cy="4314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B88B96-BCA2-4F55-855D-9200244E3A6B}"/>
              </a:ext>
            </a:extLst>
          </p:cNvPr>
          <p:cNvSpPr txBox="1"/>
          <p:nvPr/>
        </p:nvSpPr>
        <p:spPr>
          <a:xfrm>
            <a:off x="929767" y="2435839"/>
            <a:ext cx="481020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При помощи нескольких операторов условия </a:t>
            </a:r>
            <a:r>
              <a:rPr lang="en-US" sz="3200" dirty="0"/>
              <a:t>IF</a:t>
            </a:r>
            <a:r>
              <a:rPr lang="ru-RU" sz="3200" dirty="0"/>
              <a:t> множественный выбор.</a:t>
            </a:r>
          </a:p>
          <a:p>
            <a:endParaRPr lang="ru-RU" sz="3200" i="1" dirty="0"/>
          </a:p>
          <a:p>
            <a:r>
              <a:rPr lang="ru-RU" sz="2800" i="1" dirty="0"/>
              <a:t>Например, если необходимо выбрать один из трех вариантов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0629094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Подсветка кнопок на блоке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F3EA6-33B9-4D4F-B720-01206AAD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26" y="1825625"/>
            <a:ext cx="10885073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                  </a:t>
            </a:r>
            <a:r>
              <a:rPr lang="ru-RU" sz="3600" b="1" dirty="0">
                <a:solidFill>
                  <a:srgbClr val="254275"/>
                </a:solidFill>
              </a:rPr>
              <a:t>        EV3.SetLEDColor (Цвет, Эффект)</a:t>
            </a:r>
            <a:br>
              <a:rPr lang="ru-RU" b="1" dirty="0"/>
            </a:b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655A890-05D1-45F2-85B2-70769F3EA4B6}"/>
              </a:ext>
            </a:extLst>
          </p:cNvPr>
          <p:cNvSpPr txBox="1">
            <a:spLocks/>
          </p:cNvSpPr>
          <p:nvPr/>
        </p:nvSpPr>
        <p:spPr>
          <a:xfrm>
            <a:off x="376516" y="3180576"/>
            <a:ext cx="5923750" cy="261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Управляет подсветкой и ее режимом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 </a:t>
            </a:r>
            <a:r>
              <a:rPr lang="en-US" dirty="0"/>
              <a:t>“</a:t>
            </a:r>
            <a:r>
              <a:rPr lang="ru-RU" dirty="0"/>
              <a:t>OFF</a:t>
            </a:r>
            <a:r>
              <a:rPr lang="en-US" dirty="0"/>
              <a:t>”</a:t>
            </a:r>
            <a:r>
              <a:rPr lang="ru-RU" dirty="0"/>
              <a:t> - выключена,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 </a:t>
            </a:r>
            <a:r>
              <a:rPr lang="en-US" dirty="0"/>
              <a:t>“</a:t>
            </a:r>
            <a:r>
              <a:rPr lang="ru-RU" dirty="0"/>
              <a:t>GREEN</a:t>
            </a:r>
            <a:r>
              <a:rPr lang="en-US" dirty="0"/>
              <a:t>”</a:t>
            </a:r>
            <a:r>
              <a:rPr lang="ru-RU" dirty="0"/>
              <a:t> - зеленый,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 </a:t>
            </a:r>
            <a:r>
              <a:rPr lang="en-US" dirty="0"/>
              <a:t>“</a:t>
            </a:r>
            <a:r>
              <a:rPr lang="ru-RU" dirty="0"/>
              <a:t>RED</a:t>
            </a:r>
            <a:r>
              <a:rPr lang="en-US" dirty="0"/>
              <a:t>”</a:t>
            </a:r>
            <a:r>
              <a:rPr lang="ru-RU" dirty="0"/>
              <a:t> - красный,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 </a:t>
            </a:r>
            <a:r>
              <a:rPr lang="en-US" dirty="0"/>
              <a:t>“ORANGE”</a:t>
            </a:r>
            <a:r>
              <a:rPr lang="ru-RU" dirty="0"/>
              <a:t> -оранжевый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EC1B1-F4EC-4DA1-97C9-BCAAE4C98914}"/>
              </a:ext>
            </a:extLst>
          </p:cNvPr>
          <p:cNvSpPr txBox="1"/>
          <p:nvPr/>
        </p:nvSpPr>
        <p:spPr>
          <a:xfrm>
            <a:off x="6566646" y="3179962"/>
            <a:ext cx="4787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Эффект может быть</a:t>
            </a:r>
          </a:p>
          <a:p>
            <a:endParaRPr lang="ru-RU" sz="2800" dirty="0"/>
          </a:p>
          <a:p>
            <a:r>
              <a:rPr lang="ru-RU" sz="2800" dirty="0"/>
              <a:t>"NORMAL" - горит постоянно "FLASH"  -  вспыхивает</a:t>
            </a:r>
          </a:p>
          <a:p>
            <a:r>
              <a:rPr lang="ru-RU" sz="2800" dirty="0"/>
              <a:t> "PULSE"  - пульсирует</a:t>
            </a:r>
          </a:p>
        </p:txBody>
      </p:sp>
    </p:spTree>
    <p:extLst>
      <p:ext uri="{BB962C8B-B14F-4D97-AF65-F5344CB8AC3E}">
        <p14:creationId xmlns:p14="http://schemas.microsoft.com/office/powerpoint/2010/main" val="1494083650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Задача №3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F3EA6-33B9-4D4F-B720-01206AAD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26" y="1825625"/>
            <a:ext cx="1088507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Написать программу, в которой в зависимости от нажатой кнопки начинает работать различные режимы подцветки кнопок блока.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202754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BE0A12B4-5B3E-4963-B11E-90235B2C4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5291" y="1825625"/>
            <a:ext cx="6711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74556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Цикл </a:t>
            </a:r>
            <a:r>
              <a:rPr lang="en-US" dirty="0"/>
              <a:t>FOR </a:t>
            </a:r>
            <a:r>
              <a:rPr lang="ru-RU" dirty="0"/>
              <a:t>– «пересчета»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1CF2C793-5D12-4A35-8A5E-8397774F1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4767" y="1541182"/>
            <a:ext cx="9240887" cy="51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76496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Пример использования цикла </a:t>
            </a:r>
            <a:r>
              <a:rPr lang="en-US" dirty="0"/>
              <a:t>FOR</a:t>
            </a:r>
            <a:endParaRPr lang="ru-RU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A7E879FF-58EE-41B4-B770-DFD566649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3544" y="2172494"/>
            <a:ext cx="59150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51169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Инициализация датчиков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620D22B6-2A6F-46B2-B95F-71FCE6129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9591" y="1426054"/>
            <a:ext cx="9318379" cy="51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3120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Датчик Касания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BDC88586-9202-4AF7-8109-8CAD68F1B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3812" y="1544492"/>
            <a:ext cx="9700178" cy="441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91573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Ультразвуковой датчик </a:t>
            </a:r>
            <a:r>
              <a:rPr lang="en-US" dirty="0"/>
              <a:t>(Sonar)</a:t>
            </a:r>
            <a:endParaRPr lang="ru-RU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3CD4055D-526A-4696-B00D-92E2733C6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0334" y="1825625"/>
            <a:ext cx="96614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68610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Получение показаний с </a:t>
            </a:r>
            <a:r>
              <a:rPr lang="en-US" dirty="0"/>
              <a:t>Sonar</a:t>
            </a:r>
            <a:endParaRPr lang="ru-RU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831F2C33-2A4E-4633-A1C6-53D5BEACD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2609" y="1518263"/>
            <a:ext cx="7817818" cy="509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0523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Отладка программы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1EEADC0-FE71-42AD-AD2B-FFFB1033F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74016" y="1690688"/>
            <a:ext cx="5679783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03FD6B-3E2D-46CB-B582-4D90D5A278B7}"/>
              </a:ext>
            </a:extLst>
          </p:cNvPr>
          <p:cNvSpPr txBox="1"/>
          <p:nvPr/>
        </p:nvSpPr>
        <p:spPr>
          <a:xfrm>
            <a:off x="733926" y="1937084"/>
            <a:ext cx="46679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Если в программе есть ошибки, то в нижней части окна редактора кода выводиться сообщение об ошибке с указанием номера строки и номера ошибочного символа.</a:t>
            </a:r>
          </a:p>
        </p:txBody>
      </p:sp>
    </p:spTree>
    <p:extLst>
      <p:ext uri="{BB962C8B-B14F-4D97-AF65-F5344CB8AC3E}">
        <p14:creationId xmlns:p14="http://schemas.microsoft.com/office/powerpoint/2010/main" val="2018044039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Задача №4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F3EA6-33B9-4D4F-B720-01206AAD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26" y="1825625"/>
            <a:ext cx="1088507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Вывести на экран значение с датчика ультразвука в сантиметрах.</a:t>
            </a:r>
          </a:p>
        </p:txBody>
      </p:sp>
    </p:spTree>
    <p:extLst>
      <p:ext uri="{BB962C8B-B14F-4D97-AF65-F5344CB8AC3E}">
        <p14:creationId xmlns:p14="http://schemas.microsoft.com/office/powerpoint/2010/main" val="1208809557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070899-C2CB-4D00-A4BD-79D5FDB9A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787" y="2069286"/>
            <a:ext cx="73533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19961"/>
      </p:ext>
    </p:extLst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 err="1"/>
              <a:t>Энкодер</a:t>
            </a:r>
            <a:r>
              <a:rPr lang="ru-RU" dirty="0"/>
              <a:t> как датчик угла поворота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A2C7152-C9C2-4B48-ACEE-A40DD4B02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7632" y="1556683"/>
            <a:ext cx="9825788" cy="525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90180"/>
      </p:ext>
    </p:extLst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Датчик Гироскоп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F72DF8-B558-4E9A-B80F-756FF2812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88" y="4031823"/>
            <a:ext cx="10096624" cy="2461052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6872BAE2-C41E-432A-A8D5-5D48713DB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249" y="14337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Имеет два режима работы: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0</a:t>
            </a:r>
            <a:r>
              <a:rPr lang="ru-RU" dirty="0"/>
              <a:t> – измеряет угол в градусах относительно позиции датчика на момент старта программы или сброса его программы или сброса его показаний;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1</a:t>
            </a:r>
            <a:r>
              <a:rPr lang="ru-RU" dirty="0"/>
              <a:t> – измеряет скорость изменения отклонения в градусах в секунду.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194511"/>
      </p:ext>
    </p:extLst>
  </p:cSld>
  <p:clrMapOvr>
    <a:masterClrMapping/>
  </p:clrMapOvr>
  <p:transition spd="slow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Датчик Цвета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6FDB4A5A-F046-45EF-A37D-F5A88338E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3945" y="1825625"/>
            <a:ext cx="98542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63847"/>
      </p:ext>
    </p:extLst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Режим отраженного света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21BF927E-0D8D-43CC-B55F-112365381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8019" y="1372267"/>
            <a:ext cx="9270793" cy="53269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584E2D-C42E-4B51-8366-E2B7D8983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847" y="4600148"/>
            <a:ext cx="2428060" cy="17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90773"/>
      </p:ext>
    </p:extLst>
  </p:cSld>
  <p:clrMapOvr>
    <a:masterClrMapping/>
  </p:clrMapOvr>
  <p:transition spd="slow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Режим измерения уровня внешней освещенности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9BC06D7E-3C12-4E93-A715-DB572AD74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357" y="1802573"/>
            <a:ext cx="10052870" cy="491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46602"/>
      </p:ext>
    </p:extLst>
  </p:cSld>
  <p:clrMapOvr>
    <a:masterClrMapping/>
  </p:clrMapOvr>
  <p:transition spd="slow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Режим измерения цвета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19083BD8-F226-4A26-BB96-850E8269E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9192" y="1810256"/>
            <a:ext cx="9880663" cy="500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64150"/>
      </p:ext>
    </p:extLst>
  </p:cSld>
  <p:clrMapOvr>
    <a:masterClrMapping/>
  </p:clrMapOvr>
  <p:transition spd="slow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Режим измерения </a:t>
            </a:r>
            <a:r>
              <a:rPr lang="en-US" dirty="0"/>
              <a:t>RGB</a:t>
            </a:r>
            <a:endParaRPr lang="ru-RU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308A4A77-9238-430F-8F49-BAE84A946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6213" y="1383126"/>
            <a:ext cx="8335239" cy="523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79961"/>
      </p:ext>
    </p:extLst>
  </p:cSld>
  <p:clrMapOvr>
    <a:masterClrMapping/>
  </p:clrMapOvr>
  <p:transition spd="slow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Режим измерения </a:t>
            </a:r>
            <a:r>
              <a:rPr lang="en-US" dirty="0"/>
              <a:t>RGB</a:t>
            </a:r>
            <a:r>
              <a:rPr lang="ru-RU" dirty="0"/>
              <a:t> - составляющих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BD2A8599-23A0-4F96-A1CD-71DF2C1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4274" y="1881981"/>
            <a:ext cx="9682595" cy="44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0323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Запуск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817515-6E63-499A-87A6-A6774E74C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478715"/>
            <a:ext cx="10918371" cy="123612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rgbClr val="FF0000"/>
                </a:solidFill>
              </a:rPr>
              <a:t>Важно помнить, что при работе с блоком </a:t>
            </a:r>
            <a:r>
              <a:rPr lang="en-US" i="1" dirty="0">
                <a:solidFill>
                  <a:srgbClr val="FF0000"/>
                </a:solidFill>
              </a:rPr>
              <a:t>EV3</a:t>
            </a:r>
            <a:r>
              <a:rPr lang="ru-RU" i="1" dirty="0">
                <a:solidFill>
                  <a:srgbClr val="FF0000"/>
                </a:solidFill>
              </a:rPr>
              <a:t> не следует отлаживать работу робота через кнопку «Запуск», так как программу будет использовать возможности процессора вашего ПК.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908104-A2E4-475B-975D-D75E870C4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486" y="1479843"/>
            <a:ext cx="7797871" cy="4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0181"/>
      </p:ext>
    </p:extLst>
  </p:cSld>
  <p:clrMapOvr>
    <a:masterClrMapping/>
  </p:clrMapOvr>
  <p:transition spd="slow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Вывод на экран составляющих цвета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3E97CA14-94CD-4D32-9933-8FA9A5280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7247" y="1907355"/>
            <a:ext cx="64293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66959"/>
      </p:ext>
    </p:extLst>
  </p:cSld>
  <p:clrMapOvr>
    <a:masterClrMapping/>
  </p:clrMapOvr>
  <p:transition spd="slow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Работа с моторами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4C68D7A-9E60-4F6B-B064-AD0949633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0461" y="1629015"/>
            <a:ext cx="10508842" cy="486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46534"/>
      </p:ext>
    </p:extLst>
  </p:cSld>
  <p:clrMapOvr>
    <a:masterClrMapping/>
  </p:clrMapOvr>
  <p:transition spd="slow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Параметры команд при работе с моторами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5275F8B-C84A-422D-88B0-CCF6BFEA4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1" y="1572052"/>
            <a:ext cx="9494770" cy="52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00210"/>
      </p:ext>
    </p:extLst>
  </p:cSld>
  <p:clrMapOvr>
    <a:masterClrMapping/>
  </p:clrMapOvr>
  <p:transition spd="slow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en-US" b="1" dirty="0" err="1">
                <a:solidFill>
                  <a:srgbClr val="254275"/>
                </a:solidFill>
              </a:rPr>
              <a:t>Motor.Move</a:t>
            </a:r>
            <a:endParaRPr lang="ru-RU" b="1" dirty="0">
              <a:solidFill>
                <a:srgbClr val="254275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F3EA6-33B9-4D4F-B720-01206AAD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26" y="1825625"/>
            <a:ext cx="1088507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Поворачивает один или несколько моторов </a:t>
            </a:r>
            <a:r>
              <a:rPr lang="ru-RU" b="1" dirty="0">
                <a:solidFill>
                  <a:srgbClr val="254275"/>
                </a:solidFill>
              </a:rPr>
              <a:t>с заданной скоростью на указанный угол </a:t>
            </a:r>
            <a:r>
              <a:rPr lang="ru-RU" dirty="0"/>
              <a:t>(в градусах).</a:t>
            </a:r>
          </a:p>
          <a:p>
            <a:pPr marL="0" indent="0">
              <a:buNone/>
            </a:pPr>
            <a:r>
              <a:rPr lang="ru-RU" dirty="0"/>
              <a:t>Программа не будет переходить к выполнению следующих команд до тех пор, пока моторы не повернутся на требуемый угол.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DB4B82-8F6C-49E0-90FF-15EFEBB79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61" y="4067615"/>
            <a:ext cx="10592938" cy="4659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2C4D70-75D4-49EA-9914-4F4CD7EC2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117" y="5384167"/>
            <a:ext cx="79724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95415"/>
      </p:ext>
    </p:extLst>
  </p:cSld>
  <p:clrMapOvr>
    <a:masterClrMapping/>
  </p:clrMapOvr>
  <p:transition spd="slow">
    <p:cove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en-US" b="1" dirty="0" err="1">
                <a:solidFill>
                  <a:srgbClr val="254275"/>
                </a:solidFill>
              </a:rPr>
              <a:t>Motor.MoveSync</a:t>
            </a:r>
            <a:endParaRPr lang="ru-RU" b="1" dirty="0">
              <a:solidFill>
                <a:srgbClr val="254275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A815287-51F2-40D0-A9B2-F2BAF5F96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474" y="1827652"/>
            <a:ext cx="11582892" cy="23678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E7DA9C-F817-4ABC-8B28-0DA32FCA61A1}"/>
              </a:ext>
            </a:extLst>
          </p:cNvPr>
          <p:cNvSpPr txBox="1"/>
          <p:nvPr/>
        </p:nvSpPr>
        <p:spPr>
          <a:xfrm>
            <a:off x="645460" y="4302436"/>
            <a:ext cx="1095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254275"/>
                </a:solidFill>
              </a:rPr>
              <a:t>Motor.MoveSync</a:t>
            </a:r>
            <a:r>
              <a:rPr lang="en-US" sz="2800" dirty="0">
                <a:solidFill>
                  <a:srgbClr val="254275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</a:rPr>
              <a:t>(“</a:t>
            </a:r>
            <a:r>
              <a:rPr lang="ru-RU" sz="2800" dirty="0">
                <a:solidFill>
                  <a:srgbClr val="00B050"/>
                </a:solidFill>
              </a:rPr>
              <a:t>порты</a:t>
            </a:r>
            <a:r>
              <a:rPr lang="en-US" sz="2800" dirty="0">
                <a:solidFill>
                  <a:srgbClr val="00B050"/>
                </a:solidFill>
              </a:rPr>
              <a:t>”</a:t>
            </a:r>
            <a:r>
              <a:rPr lang="ru-RU" sz="2800" dirty="0">
                <a:solidFill>
                  <a:srgbClr val="00B050"/>
                </a:solidFill>
              </a:rPr>
              <a:t>, скорость1, скорость2, угол, </a:t>
            </a:r>
            <a:r>
              <a:rPr lang="en-US" sz="2800" dirty="0">
                <a:solidFill>
                  <a:srgbClr val="00B050"/>
                </a:solidFill>
              </a:rPr>
              <a:t>“</a:t>
            </a:r>
            <a:r>
              <a:rPr lang="ru-RU" sz="2800" dirty="0">
                <a:solidFill>
                  <a:srgbClr val="00B050"/>
                </a:solidFill>
              </a:rPr>
              <a:t>торможение</a:t>
            </a:r>
            <a:r>
              <a:rPr lang="en-US" sz="2800" dirty="0">
                <a:solidFill>
                  <a:srgbClr val="00B050"/>
                </a:solidFill>
              </a:rPr>
              <a:t>”)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CA0416-9BF2-4745-8D31-0F289D0DF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42" y="4995844"/>
            <a:ext cx="8621486" cy="178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70079"/>
      </p:ext>
    </p:extLst>
  </p:cSld>
  <p:clrMapOvr>
    <a:masterClrMapping/>
  </p:clrMapOvr>
  <p:transition spd="slow">
    <p:cove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en-US" b="1" dirty="0" err="1">
                <a:solidFill>
                  <a:srgbClr val="254275"/>
                </a:solidFill>
              </a:rPr>
              <a:t>Motor.Start</a:t>
            </a:r>
            <a:endParaRPr lang="ru-RU" b="1" dirty="0">
              <a:solidFill>
                <a:srgbClr val="254275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6C946470-1BC4-46BC-86EF-986D00C50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7451" y="1506071"/>
            <a:ext cx="10126383" cy="520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06826"/>
      </p:ext>
    </p:extLst>
  </p:cSld>
  <p:clrMapOvr>
    <a:masterClrMapping/>
  </p:clrMapOvr>
  <p:transition spd="slow">
    <p:cove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Особенность команд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C41667FC-5AF0-4045-A93D-EA4E9CA7A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1881" y="2129631"/>
            <a:ext cx="96583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77319"/>
      </p:ext>
    </p:extLst>
  </p:cSld>
  <p:clrMapOvr>
    <a:masterClrMapping/>
  </p:clrMapOvr>
  <p:transition spd="slow">
    <p:cover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en-US" b="1" dirty="0" err="1">
                <a:solidFill>
                  <a:srgbClr val="254275"/>
                </a:solidFill>
              </a:rPr>
              <a:t>Motor.Stop</a:t>
            </a:r>
            <a:endParaRPr lang="ru-RU" b="1" dirty="0">
              <a:solidFill>
                <a:srgbClr val="254275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8575FE76-35D1-45A3-B9DD-2CC6A1D2D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8257" y="1656443"/>
            <a:ext cx="9160878" cy="483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34060"/>
      </p:ext>
    </p:extLst>
  </p:cSld>
  <p:clrMapOvr>
    <a:masterClrMapping/>
  </p:clrMapOvr>
  <p:transition spd="slow">
    <p:cover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EB2DEA4-B15D-4D9C-9E09-1BA5B4E22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3281" y="2258219"/>
            <a:ext cx="101155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45401"/>
      </p:ext>
    </p:extLst>
  </p:cSld>
  <p:clrMapOvr>
    <a:masterClrMapping/>
  </p:clrMapOvr>
  <p:transition spd="slow">
    <p:cover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4B79C5F-9371-442E-9E0D-33ADDE312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313" y="2263504"/>
            <a:ext cx="10885487" cy="34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4003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Загрузка программы на блок </a:t>
            </a:r>
            <a:r>
              <a:rPr lang="en-US" dirty="0"/>
              <a:t>EV3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F3EA6-33B9-4D4F-B720-01206AAD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862" y="2171405"/>
            <a:ext cx="5367937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Загрузка программы на блок </a:t>
            </a:r>
            <a:r>
              <a:rPr lang="en-US" dirty="0"/>
              <a:t>EV3</a:t>
            </a:r>
            <a:r>
              <a:rPr lang="ru-RU" dirty="0"/>
              <a:t> осуществляется через программу </a:t>
            </a:r>
            <a:r>
              <a:rPr lang="en-US" dirty="0"/>
              <a:t>EV3Explorer.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Важно помнить, что нельзя одновременно работать с </a:t>
            </a:r>
            <a:r>
              <a:rPr lang="en-US" sz="2000" dirty="0">
                <a:solidFill>
                  <a:srgbClr val="FF0000"/>
                </a:solidFill>
              </a:rPr>
              <a:t>Mindstorms EV3 </a:t>
            </a:r>
            <a:r>
              <a:rPr lang="ru-RU" sz="2000" dirty="0">
                <a:solidFill>
                  <a:srgbClr val="FF0000"/>
                </a:solidFill>
              </a:rPr>
              <a:t>и </a:t>
            </a:r>
            <a:r>
              <a:rPr lang="en-US" sz="2000" dirty="0">
                <a:solidFill>
                  <a:srgbClr val="FF0000"/>
                </a:solidFill>
              </a:rPr>
              <a:t>EV3Explorer</a:t>
            </a:r>
            <a:r>
              <a:rPr lang="ru-RU" sz="2000" dirty="0">
                <a:solidFill>
                  <a:srgbClr val="FF0000"/>
                </a:solidFill>
              </a:rPr>
              <a:t>, так как стандартное ПО имеет приоритет подключения к блоку.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78EC55-613A-4444-8AC3-BE2F3200D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343" y="3239486"/>
            <a:ext cx="1765879" cy="16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69057"/>
      </p:ext>
    </p:extLst>
  </p:cSld>
  <p:clrMapOvr>
    <a:masterClrMapping/>
  </p:clrMapOvr>
  <p:transition spd="slow">
    <p:cover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Процедура </a:t>
            </a:r>
            <a:r>
              <a:rPr lang="ru-RU" sz="2400" dirty="0"/>
              <a:t>(аналог Мой блок)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F3EA6-33B9-4D4F-B720-01206AAD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26" y="1825625"/>
            <a:ext cx="10885073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Объявление подпрограммы в общем виде выглядит так: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Sub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имя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   операторы подпрограммы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EndSub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Имя – идентификатор подпрограммы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SUB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– служебное слово, которое указывает, что далее следуют команды подпрограммы;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EndSub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– служебное слово, которое означает окончание подпрограммы.</a:t>
            </a:r>
            <a:endParaRPr lang="en-US" dirty="0"/>
          </a:p>
          <a:p>
            <a:pPr marL="0" indent="0">
              <a:buNone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64411"/>
      </p:ext>
    </p:extLst>
  </p:cSld>
  <p:clrMapOvr>
    <a:masterClrMapping/>
  </p:clrMapOvr>
  <p:transition spd="slow">
    <p:cover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6B8A788-5791-4F32-9CEA-4731E5A55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8010" y="632039"/>
            <a:ext cx="10205951" cy="55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08472"/>
      </p:ext>
    </p:extLst>
  </p:cSld>
  <p:clrMapOvr>
    <a:masterClrMapping/>
  </p:clrMapOvr>
  <p:transition spd="slow">
    <p:cover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Пример 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648B13F0-18B2-4B8F-9B59-95AE10190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6331" y="1836484"/>
            <a:ext cx="7917550" cy="392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91281"/>
      </p:ext>
    </p:extLst>
  </p:cSld>
  <p:clrMapOvr>
    <a:masterClrMapping/>
  </p:clrMapOvr>
  <p:transition spd="slow">
    <p:cover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Параллельный процесс</a:t>
            </a:r>
            <a:r>
              <a:rPr lang="en-US" dirty="0"/>
              <a:t> (</a:t>
            </a:r>
            <a:r>
              <a:rPr lang="ru-RU" dirty="0"/>
              <a:t>потоки)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F3EA6-33B9-4D4F-B720-01206AAD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26" y="1825625"/>
            <a:ext cx="1088507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Поток представляет собой фрагмент программного кода, который может работать независимо и параллельно основной программе.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b="1" dirty="0" err="1">
                <a:solidFill>
                  <a:srgbClr val="254275"/>
                </a:solidFill>
              </a:rPr>
              <a:t>Thread.Run</a:t>
            </a:r>
            <a:r>
              <a:rPr lang="en-US" b="1" dirty="0">
                <a:solidFill>
                  <a:srgbClr val="254275"/>
                </a:solidFill>
              </a:rPr>
              <a:t> = </a:t>
            </a:r>
            <a:r>
              <a:rPr lang="ru-RU" b="1" dirty="0">
                <a:solidFill>
                  <a:srgbClr val="00B050"/>
                </a:solidFill>
              </a:rPr>
              <a:t>имя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54275"/>
                </a:solidFill>
              </a:rPr>
              <a:t>Sub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имя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254275"/>
                </a:solidFill>
              </a:rPr>
              <a:t>…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254275"/>
                </a:solidFill>
              </a:rPr>
              <a:t>EndSub</a:t>
            </a:r>
            <a:endParaRPr lang="en-US" b="1" dirty="0">
              <a:solidFill>
                <a:srgbClr val="254275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Например ты можешь создать поток, который будет управлять двигателями в то время как основная программа </a:t>
            </a:r>
            <a:r>
              <a:rPr lang="ru-RU" dirty="0" err="1"/>
              <a:t>будетопрашивать</a:t>
            </a:r>
            <a:r>
              <a:rPr lang="ru-RU" dirty="0"/>
              <a:t> датчики или ожидать действий пользователя.</a:t>
            </a:r>
          </a:p>
        </p:txBody>
      </p:sp>
    </p:spTree>
    <p:extLst>
      <p:ext uri="{BB962C8B-B14F-4D97-AF65-F5344CB8AC3E}">
        <p14:creationId xmlns:p14="http://schemas.microsoft.com/office/powerpoint/2010/main" val="3470652449"/>
      </p:ext>
    </p:extLst>
  </p:cSld>
  <p:clrMapOvr>
    <a:masterClrMapping/>
  </p:clrMapOvr>
  <p:transition spd="slow">
    <p:cover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Ниже приведен пример </a:t>
            </a:r>
            <a:r>
              <a:rPr lang="ru-RU" sz="2700" dirty="0" err="1"/>
              <a:t>двухпоточной</a:t>
            </a:r>
            <a:r>
              <a:rPr lang="ru-RU" sz="2700" dirty="0"/>
              <a:t> программы BLINKER, в ней робот выполняет две</a:t>
            </a:r>
            <a:r>
              <a:rPr lang="en-US" sz="2700" dirty="0"/>
              <a:t> </a:t>
            </a:r>
            <a:r>
              <a:rPr lang="ru-RU" sz="2700" dirty="0"/>
              <a:t>независимые задачи – мигает подсветкой с частотой 1 раз в секунду и выводит текст на экран с частотой 0,4 секунды:</a:t>
            </a:r>
            <a:br>
              <a:rPr lang="ru-RU" sz="3100" dirty="0"/>
            </a:br>
            <a:endParaRPr lang="ru-RU" sz="31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39C880A-C27B-48AA-B3A2-980E4648F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1869" y="1825624"/>
            <a:ext cx="9151911" cy="476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76869"/>
      </p:ext>
    </p:extLst>
  </p:cSld>
  <p:clrMapOvr>
    <a:masterClrMapping/>
  </p:clrMapOvr>
  <p:transition spd="slow">
    <p:cover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en-US" dirty="0"/>
              <a:t>Bluetooth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F3EA6-33B9-4D4F-B720-01206AAD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0903" y="1441423"/>
            <a:ext cx="53002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61" dirty="0"/>
              <a:t>При работе с </a:t>
            </a:r>
            <a:r>
              <a:rPr lang="en-US" sz="2861" dirty="0"/>
              <a:t>Bluetooth </a:t>
            </a:r>
            <a:r>
              <a:rPr lang="ru-RU" sz="2861" dirty="0"/>
              <a:t> важно не забывать, что прежде всего нужно нас троить соединение между блоками, т.е. подключить их друг к другу.</a:t>
            </a:r>
          </a:p>
          <a:p>
            <a:pPr marL="0" indent="0">
              <a:buNone/>
            </a:pPr>
            <a:endParaRPr lang="ru-RU" sz="286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89C023-653A-4FCE-8EE2-78678B3D5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49" y="1690688"/>
            <a:ext cx="5449484" cy="50155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E27762-098F-427F-8BA2-BBAE3D6AD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918" y="3617092"/>
            <a:ext cx="5006268" cy="29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9868"/>
      </p:ext>
    </p:extLst>
  </p:cSld>
  <p:clrMapOvr>
    <a:masterClrMapping/>
  </p:clrMapOvr>
  <p:transition spd="slow">
    <p:cover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en-US" dirty="0"/>
              <a:t>Mailbox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F3EA6-33B9-4D4F-B720-01206AAD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26" y="1825625"/>
            <a:ext cx="1088507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MailBox</a:t>
            </a:r>
            <a:r>
              <a:rPr lang="en-US" dirty="0"/>
              <a:t> – </a:t>
            </a:r>
            <a:r>
              <a:rPr lang="ru-RU" dirty="0"/>
              <a:t>отправка сообщений между блоками </a:t>
            </a:r>
            <a:r>
              <a:rPr lang="en-US" dirty="0"/>
              <a:t>EV3 </a:t>
            </a:r>
            <a:r>
              <a:rPr lang="ru-RU" dirty="0"/>
              <a:t>возможна с помощью </a:t>
            </a:r>
            <a:r>
              <a:rPr lang="en-US" dirty="0"/>
              <a:t>5</a:t>
            </a:r>
            <a:r>
              <a:rPr lang="ru-RU" dirty="0"/>
              <a:t>-</a:t>
            </a:r>
            <a:r>
              <a:rPr lang="ru-RU" dirty="0" err="1"/>
              <a:t>ти</a:t>
            </a:r>
            <a:r>
              <a:rPr lang="ru-RU" dirty="0"/>
              <a:t> команд:</a:t>
            </a:r>
          </a:p>
          <a:p>
            <a:r>
              <a:rPr lang="en-US" b="1" dirty="0">
                <a:solidFill>
                  <a:srgbClr val="254275"/>
                </a:solidFill>
              </a:rPr>
              <a:t>Connect</a:t>
            </a:r>
          </a:p>
          <a:p>
            <a:r>
              <a:rPr lang="en-US" b="1" dirty="0">
                <a:solidFill>
                  <a:srgbClr val="254275"/>
                </a:solidFill>
              </a:rPr>
              <a:t>Create</a:t>
            </a:r>
          </a:p>
          <a:p>
            <a:r>
              <a:rPr lang="en-US" b="1" dirty="0" err="1">
                <a:solidFill>
                  <a:srgbClr val="254275"/>
                </a:solidFill>
              </a:rPr>
              <a:t>IsAvailable</a:t>
            </a:r>
            <a:endParaRPr lang="en-US" b="1" dirty="0">
              <a:solidFill>
                <a:srgbClr val="254275"/>
              </a:solidFill>
            </a:endParaRPr>
          </a:p>
          <a:p>
            <a:r>
              <a:rPr lang="en-US" b="1" dirty="0">
                <a:solidFill>
                  <a:srgbClr val="254275"/>
                </a:solidFill>
              </a:rPr>
              <a:t>Receive</a:t>
            </a:r>
          </a:p>
          <a:p>
            <a:r>
              <a:rPr lang="en-US" b="1" dirty="0">
                <a:solidFill>
                  <a:srgbClr val="254275"/>
                </a:solidFill>
              </a:rPr>
              <a:t>Send</a:t>
            </a:r>
            <a:endParaRPr lang="ru-RU" b="1" dirty="0">
              <a:solidFill>
                <a:srgbClr val="2542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75185"/>
      </p:ext>
    </p:extLst>
  </p:cSld>
  <p:clrMapOvr>
    <a:masterClrMapping/>
  </p:clrMapOvr>
  <p:transition spd="slow">
    <p:cover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en-US" dirty="0" err="1"/>
              <a:t>MailBox.Create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F3EA6-33B9-4D4F-B720-01206AAD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26" y="1825625"/>
            <a:ext cx="1088507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Команда создающая почтовый ящик с указанным именем, который будет принимать входящие сообщения, адресованные этому блоку EV3 в данный ящик.</a:t>
            </a:r>
          </a:p>
          <a:p>
            <a:pPr marL="0" indent="0">
              <a:buNone/>
            </a:pPr>
            <a:r>
              <a:rPr lang="ru-RU" dirty="0"/>
              <a:t> Результатом выполнения будет цифровой идентификатор почтового ящика (необходим для получения сообщения из ящика)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Только после создания ящика входящие сообщения будут сохраняться.</a:t>
            </a:r>
            <a:endParaRPr lang="en-US" dirty="0"/>
          </a:p>
          <a:p>
            <a:pPr marL="0" indent="0">
              <a:buNone/>
            </a:pPr>
            <a:r>
              <a:rPr lang="ru-RU" i="1" dirty="0"/>
              <a:t>Максимальное количество создаваемых ящиков - 30</a:t>
            </a:r>
            <a:r>
              <a:rPr lang="ru-RU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500" dirty="0" err="1">
                <a:solidFill>
                  <a:srgbClr val="254275"/>
                </a:solidFill>
              </a:rPr>
              <a:t>Id_box</a:t>
            </a:r>
            <a:r>
              <a:rPr lang="ru-RU" sz="3500" dirty="0">
                <a:solidFill>
                  <a:srgbClr val="254275"/>
                </a:solidFill>
              </a:rPr>
              <a:t>5</a:t>
            </a:r>
            <a:r>
              <a:rPr lang="en-US" sz="3500" dirty="0">
                <a:solidFill>
                  <a:srgbClr val="254275"/>
                </a:solidFill>
              </a:rPr>
              <a:t> = </a:t>
            </a:r>
            <a:r>
              <a:rPr lang="en-US" sz="3500" dirty="0" err="1">
                <a:solidFill>
                  <a:srgbClr val="254275"/>
                </a:solidFill>
              </a:rPr>
              <a:t>MailBox.Create</a:t>
            </a:r>
            <a:r>
              <a:rPr lang="en-US" sz="3500" dirty="0">
                <a:solidFill>
                  <a:srgbClr val="254275"/>
                </a:solidFill>
              </a:rPr>
              <a:t>(</a:t>
            </a:r>
            <a:r>
              <a:rPr lang="en-US" sz="3500" dirty="0">
                <a:solidFill>
                  <a:srgbClr val="E2770C"/>
                </a:solidFill>
              </a:rPr>
              <a:t>“box5”</a:t>
            </a:r>
            <a:r>
              <a:rPr lang="en-US" sz="3500" dirty="0">
                <a:solidFill>
                  <a:srgbClr val="254275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254275"/>
                </a:solidFill>
              </a:rPr>
              <a:t>Id_box</a:t>
            </a:r>
            <a:r>
              <a:rPr lang="ru-RU" sz="1800" dirty="0">
                <a:solidFill>
                  <a:srgbClr val="254275"/>
                </a:solidFill>
              </a:rPr>
              <a:t>5</a:t>
            </a:r>
            <a:r>
              <a:rPr lang="en-US" sz="1800" dirty="0">
                <a:solidFill>
                  <a:srgbClr val="254275"/>
                </a:solidFill>
              </a:rPr>
              <a:t> – </a:t>
            </a:r>
            <a:r>
              <a:rPr lang="ru-RU" sz="1800" dirty="0">
                <a:solidFill>
                  <a:srgbClr val="254275"/>
                </a:solidFill>
              </a:rPr>
              <a:t>цифровой идентификатор</a:t>
            </a:r>
            <a:endParaRPr lang="en-US" sz="1800" dirty="0">
              <a:solidFill>
                <a:srgbClr val="254275"/>
              </a:solidFill>
            </a:endParaRPr>
          </a:p>
          <a:p>
            <a:pPr marL="0" indent="0">
              <a:buNone/>
            </a:pPr>
            <a:r>
              <a:rPr lang="ru-RU" sz="1800" dirty="0"/>
              <a:t>Важно помнить, что </a:t>
            </a:r>
            <a:r>
              <a:rPr lang="en-US" sz="1800" dirty="0"/>
              <a:t>Small Basic </a:t>
            </a:r>
            <a:r>
              <a:rPr lang="ru-RU" sz="1800" dirty="0"/>
              <a:t>чувствителен к регистру!</a:t>
            </a:r>
          </a:p>
        </p:txBody>
      </p:sp>
    </p:spTree>
    <p:extLst>
      <p:ext uri="{BB962C8B-B14F-4D97-AF65-F5344CB8AC3E}">
        <p14:creationId xmlns:p14="http://schemas.microsoft.com/office/powerpoint/2010/main" val="3951655931"/>
      </p:ext>
    </p:extLst>
  </p:cSld>
  <p:clrMapOvr>
    <a:masterClrMapping/>
  </p:clrMapOvr>
  <p:transition spd="slow">
    <p:cover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en-US" dirty="0" err="1"/>
              <a:t>MailBox.IsAvailable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F3EA6-33B9-4D4F-B720-01206AAD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26" y="1825625"/>
            <a:ext cx="108850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Команда проверки наличия нового сообщения в указанном локальном почтовом ящике, результатом является логическое значение </a:t>
            </a:r>
            <a:r>
              <a:rPr lang="en-US" dirty="0"/>
              <a:t>“True”</a:t>
            </a:r>
            <a:r>
              <a:rPr lang="ru-RU" dirty="0"/>
              <a:t> (ящик не пустой) или</a:t>
            </a:r>
            <a:r>
              <a:rPr lang="en-US" dirty="0"/>
              <a:t> “False”</a:t>
            </a:r>
            <a:r>
              <a:rPr lang="ru-RU" dirty="0"/>
              <a:t> (ящик пустой)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254275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254275"/>
                </a:solidFill>
              </a:rPr>
              <a:t>If </a:t>
            </a:r>
            <a:r>
              <a:rPr lang="en-US" dirty="0" err="1">
                <a:solidFill>
                  <a:srgbClr val="254275"/>
                </a:solidFill>
              </a:rPr>
              <a:t>MailBox.IsAvailable</a:t>
            </a:r>
            <a:r>
              <a:rPr lang="en-US" dirty="0">
                <a:solidFill>
                  <a:srgbClr val="254275"/>
                </a:solidFill>
              </a:rPr>
              <a:t>(Id_box5) &lt;&gt; “False” Then…</a:t>
            </a:r>
          </a:p>
          <a:p>
            <a:pPr marL="0" indent="0">
              <a:buNone/>
            </a:pPr>
            <a:endParaRPr lang="en-US" sz="1800" dirty="0">
              <a:solidFill>
                <a:srgbClr val="254275"/>
              </a:solidFill>
            </a:endParaRPr>
          </a:p>
          <a:p>
            <a:pPr marL="0" indent="0">
              <a:buNone/>
            </a:pPr>
            <a:r>
              <a:rPr lang="ru-RU" sz="1800" dirty="0"/>
              <a:t>Важно помнить, что </a:t>
            </a:r>
            <a:r>
              <a:rPr lang="en-US" sz="1800" dirty="0"/>
              <a:t>Small Basic </a:t>
            </a:r>
            <a:r>
              <a:rPr lang="ru-RU" sz="1800" dirty="0"/>
              <a:t>чувствителен к регистру!</a:t>
            </a:r>
          </a:p>
        </p:txBody>
      </p:sp>
    </p:spTree>
    <p:extLst>
      <p:ext uri="{BB962C8B-B14F-4D97-AF65-F5344CB8AC3E}">
        <p14:creationId xmlns:p14="http://schemas.microsoft.com/office/powerpoint/2010/main" val="3248084891"/>
      </p:ext>
    </p:extLst>
  </p:cSld>
  <p:clrMapOvr>
    <a:masterClrMapping/>
  </p:clrMapOvr>
  <p:transition spd="slow">
    <p:cover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en-US" dirty="0" err="1"/>
              <a:t>MailBox.Receive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F3EA6-33B9-4D4F-B720-01206AAD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26" y="1825625"/>
            <a:ext cx="108850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Команда, которая позволяет получить последнее сообщение из указанного локального почтового ящика. </a:t>
            </a:r>
          </a:p>
          <a:p>
            <a:pPr marL="0" indent="0">
              <a:buNone/>
            </a:pPr>
            <a:r>
              <a:rPr lang="ru-RU" dirty="0"/>
              <a:t>Если ящик пуст, программа будет ожидать до тех пор, пока не появится новое сообщение в ящике. После прочтения сообщение будет удалено и следующий вызов </a:t>
            </a:r>
            <a:r>
              <a:rPr lang="ru-RU" dirty="0" err="1"/>
              <a:t>Receive</a:t>
            </a:r>
            <a:r>
              <a:rPr lang="ru-RU" dirty="0"/>
              <a:t> будет ожидать нового сообщения в ящике. Чтобы избежать блокировки в его ожидании, используйте </a:t>
            </a:r>
            <a:r>
              <a:rPr lang="ru-RU" dirty="0" err="1"/>
              <a:t>IsAvailable</a:t>
            </a:r>
            <a:r>
              <a:rPr lang="ru-RU" dirty="0"/>
              <a:t>(). Если почтовый ящик с таким именем не существует, команда возвратит пустой текст.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dirty="0">
                <a:solidFill>
                  <a:srgbClr val="254275"/>
                </a:solidFill>
              </a:rPr>
              <a:t>Mail_5 = </a:t>
            </a:r>
            <a:r>
              <a:rPr lang="en-US" sz="3200" dirty="0" err="1">
                <a:solidFill>
                  <a:srgbClr val="254275"/>
                </a:solidFill>
              </a:rPr>
              <a:t>Mailbox.Receive</a:t>
            </a:r>
            <a:r>
              <a:rPr lang="en-US" sz="3200" dirty="0">
                <a:solidFill>
                  <a:srgbClr val="254275"/>
                </a:solidFill>
              </a:rPr>
              <a:t>(Id_box5)</a:t>
            </a:r>
            <a:endParaRPr lang="ru-RU" sz="3200" dirty="0">
              <a:solidFill>
                <a:srgbClr val="2542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6125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Шаг №1 Установка связи с блоком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F3EA6-33B9-4D4F-B720-01206AAD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980" y="3188467"/>
            <a:ext cx="4940834" cy="197797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Соединение можно установить </a:t>
            </a:r>
            <a:r>
              <a:rPr lang="ru-RU" b="1" dirty="0"/>
              <a:t>через </a:t>
            </a:r>
            <a:r>
              <a:rPr lang="en-US" b="1" dirty="0"/>
              <a:t>USB - </a:t>
            </a:r>
            <a:r>
              <a:rPr lang="ru-RU" b="1" dirty="0"/>
              <a:t>порт</a:t>
            </a:r>
            <a:r>
              <a:rPr lang="en-US" b="1" dirty="0"/>
              <a:t> </a:t>
            </a:r>
            <a:r>
              <a:rPr lang="ru-RU" dirty="0"/>
              <a:t>или </a:t>
            </a:r>
            <a:r>
              <a:rPr lang="en-US" dirty="0"/>
              <a:t>Wi-Fi </a:t>
            </a:r>
            <a:r>
              <a:rPr lang="ru-RU" dirty="0"/>
              <a:t>модуль (при наличии).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F76555-28C3-4429-896A-32096820B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43869"/>
            <a:ext cx="47529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97354"/>
      </p:ext>
    </p:extLst>
  </p:cSld>
  <p:clrMapOvr>
    <a:masterClrMapping/>
  </p:clrMapOvr>
  <p:transition spd="slow">
    <p:cover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en-US" dirty="0" err="1"/>
              <a:t>MailBox.Send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F3EA6-33B9-4D4F-B720-01206AAD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26" y="1825625"/>
            <a:ext cx="108850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Команда отправляющая сообщение на другой блок </a:t>
            </a:r>
            <a:r>
              <a:rPr lang="en-US" b="1" dirty="0"/>
              <a:t>EV3 </a:t>
            </a:r>
            <a:r>
              <a:rPr lang="ru-RU" b="1" dirty="0"/>
              <a:t>в указанный почтовый ящик.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>
                <a:solidFill>
                  <a:srgbClr val="254275"/>
                </a:solidFill>
              </a:rPr>
              <a:t>Mailbox.Send</a:t>
            </a:r>
            <a:r>
              <a:rPr lang="en-US" b="1" dirty="0">
                <a:solidFill>
                  <a:srgbClr val="254275"/>
                </a:solidFill>
              </a:rPr>
              <a:t>(</a:t>
            </a:r>
            <a:r>
              <a:rPr lang="en-US" b="1" dirty="0" err="1">
                <a:solidFill>
                  <a:srgbClr val="254275"/>
                </a:solidFill>
              </a:rPr>
              <a:t>brickname</a:t>
            </a:r>
            <a:r>
              <a:rPr lang="en-US" b="1" dirty="0">
                <a:solidFill>
                  <a:srgbClr val="254275"/>
                </a:solidFill>
              </a:rPr>
              <a:t>, </a:t>
            </a:r>
            <a:r>
              <a:rPr lang="en-US" b="1" dirty="0" err="1">
                <a:solidFill>
                  <a:srgbClr val="254275"/>
                </a:solidFill>
              </a:rPr>
              <a:t>boxname</a:t>
            </a:r>
            <a:r>
              <a:rPr lang="en-US" b="1" dirty="0">
                <a:solidFill>
                  <a:srgbClr val="254275"/>
                </a:solidFill>
              </a:rPr>
              <a:t>, message)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ru-RU" b="1" dirty="0"/>
              <a:t>Пример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254275"/>
                </a:solidFill>
              </a:rPr>
              <a:t>Mailbox.Send</a:t>
            </a:r>
            <a:r>
              <a:rPr lang="en-US" b="1" dirty="0"/>
              <a:t> </a:t>
            </a:r>
            <a:r>
              <a:rPr lang="en-US" b="1" dirty="0">
                <a:solidFill>
                  <a:srgbClr val="E2770C"/>
                </a:solidFill>
              </a:rPr>
              <a:t>(“EV3my”, “box5”, “Privet!”)</a:t>
            </a:r>
            <a:endParaRPr lang="ru-RU" dirty="0">
              <a:solidFill>
                <a:srgbClr val="E2770C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D1A89D-33AA-4ED8-906D-C8728819FCEE}"/>
              </a:ext>
            </a:extLst>
          </p:cNvPr>
          <p:cNvSpPr/>
          <p:nvPr/>
        </p:nvSpPr>
        <p:spPr>
          <a:xfrm>
            <a:off x="550689" y="5665569"/>
            <a:ext cx="11036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Message </a:t>
            </a:r>
            <a:r>
              <a:rPr lang="ru-RU" dirty="0">
                <a:solidFill>
                  <a:srgbClr val="FF0000"/>
                </a:solidFill>
              </a:rPr>
              <a:t>может быть текстом, числом, переменной величиной , но важно помнить, что по </a:t>
            </a:r>
            <a:r>
              <a:rPr lang="ru-RU" dirty="0" err="1">
                <a:solidFill>
                  <a:srgbClr val="FF0000"/>
                </a:solidFill>
              </a:rPr>
              <a:t>BlueTooth</a:t>
            </a:r>
            <a:r>
              <a:rPr lang="ru-RU" dirty="0">
                <a:solidFill>
                  <a:srgbClr val="FF0000"/>
                </a:solidFill>
              </a:rPr>
              <a:t> передается текстовое сообщение! </a:t>
            </a:r>
          </a:p>
        </p:txBody>
      </p:sp>
    </p:spTree>
    <p:extLst>
      <p:ext uri="{BB962C8B-B14F-4D97-AF65-F5344CB8AC3E}">
        <p14:creationId xmlns:p14="http://schemas.microsoft.com/office/powerpoint/2010/main" val="390450946"/>
      </p:ext>
    </p:extLst>
  </p:cSld>
  <p:clrMapOvr>
    <a:masterClrMapping/>
  </p:clrMapOvr>
  <p:transition spd="slow">
    <p:cover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Пример программы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FD84BB-5B01-48CC-99BA-3E51856B1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58" y="1825625"/>
            <a:ext cx="11329883" cy="337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86608"/>
      </p:ext>
    </p:extLst>
  </p:cSld>
  <p:clrMapOvr>
    <a:masterClrMapping/>
  </p:clrMapOvr>
  <p:transition spd="slow">
    <p:cover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b="1" dirty="0">
                <a:solidFill>
                  <a:srgbClr val="254275"/>
                </a:solidFill>
              </a:rPr>
              <a:t>EV3File.ConvertToNumber</a:t>
            </a:r>
            <a:endParaRPr lang="ru-RU" dirty="0">
              <a:solidFill>
                <a:srgbClr val="254275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F3EA6-33B9-4D4F-B720-01206AAD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26" y="1825625"/>
            <a:ext cx="108850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Конвертация текста в число.</a:t>
            </a:r>
          </a:p>
          <a:p>
            <a:pPr marL="0" indent="0">
              <a:buNone/>
            </a:pPr>
            <a:r>
              <a:rPr lang="ru-RU" b="1" dirty="0"/>
              <a:t>Текст: </a:t>
            </a:r>
            <a:r>
              <a:rPr lang="ru-RU" dirty="0"/>
              <a:t>Текст, содержащий числа, может содержать также дробную часть числа </a:t>
            </a:r>
            <a:endParaRPr lang="en-US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3600" dirty="0">
                <a:solidFill>
                  <a:srgbClr val="254275"/>
                </a:solidFill>
              </a:rPr>
              <a:t>a = </a:t>
            </a:r>
            <a:r>
              <a:rPr lang="ru-RU" sz="3600" dirty="0">
                <a:solidFill>
                  <a:srgbClr val="254275"/>
                </a:solidFill>
              </a:rPr>
              <a:t>EV3File.ConvertToNumber(</a:t>
            </a:r>
            <a:r>
              <a:rPr lang="en-US" sz="3600" dirty="0">
                <a:solidFill>
                  <a:srgbClr val="E2770C"/>
                </a:solidFill>
              </a:rPr>
              <a:t>“3.14”</a:t>
            </a:r>
            <a:r>
              <a:rPr lang="ru-RU" sz="3600" dirty="0">
                <a:solidFill>
                  <a:srgbClr val="254275"/>
                </a:solidFill>
              </a:rPr>
              <a:t>)</a:t>
            </a:r>
            <a:endParaRPr lang="en-US" sz="3600" dirty="0">
              <a:solidFill>
                <a:srgbClr val="254275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254275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254275"/>
                </a:solidFill>
              </a:rPr>
              <a:t>b=</a:t>
            </a:r>
            <a:r>
              <a:rPr lang="ru-RU" sz="3600" dirty="0">
                <a:solidFill>
                  <a:srgbClr val="254275"/>
                </a:solidFill>
              </a:rPr>
              <a:t>EV3File.ConvertToNumber(</a:t>
            </a:r>
            <a:r>
              <a:rPr lang="en-US" sz="3600" dirty="0" err="1">
                <a:solidFill>
                  <a:srgbClr val="254275"/>
                </a:solidFill>
              </a:rPr>
              <a:t>Pismo_text</a:t>
            </a:r>
            <a:r>
              <a:rPr lang="ru-RU" sz="3600" dirty="0">
                <a:solidFill>
                  <a:srgbClr val="254275"/>
                </a:solidFill>
              </a:rPr>
              <a:t>)</a:t>
            </a:r>
            <a:endParaRPr lang="en-US" sz="3600" dirty="0">
              <a:solidFill>
                <a:srgbClr val="254275"/>
              </a:solidFill>
            </a:endParaRP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13160318"/>
      </p:ext>
    </p:extLst>
  </p:cSld>
  <p:clrMapOvr>
    <a:masterClrMapping/>
  </p:clrMapOvr>
  <p:transition spd="slow">
    <p:cover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en-US" dirty="0"/>
              <a:t>EV3. Time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F3EA6-33B9-4D4F-B720-01206AAD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26" y="1825625"/>
            <a:ext cx="108850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Время в миллисекундах, прошедшее с момента </a:t>
            </a:r>
            <a:r>
              <a:rPr lang="ru-RU" b="1" u="sng" dirty="0"/>
              <a:t>запуска программы</a:t>
            </a:r>
            <a:endParaRPr lang="ru-RU" sz="1800" u="sng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02FDE1-404B-4709-AFC1-450F1E1F6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643" y="2640180"/>
            <a:ext cx="6248942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7817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Шаг №2 Работа </a:t>
            </a:r>
            <a:r>
              <a:rPr lang="ru-RU" sz="3600" dirty="0"/>
              <a:t>«с файловым менеджером»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DC46FD-0E7A-448E-BA3B-70FA9EEBF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892" y="1366714"/>
            <a:ext cx="10344158" cy="525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0172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6CDD-F64F-4ACD-8FE9-88E98A0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365125"/>
            <a:ext cx="9825789" cy="1325563"/>
          </a:xfrm>
        </p:spPr>
        <p:txBody>
          <a:bodyPr/>
          <a:lstStyle/>
          <a:p>
            <a:r>
              <a:rPr lang="ru-RU" dirty="0"/>
              <a:t>Работа с Величинами (типы данных)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8627C84-168A-4702-9A65-E4F62EAAA6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490311"/>
              </p:ext>
            </p:extLst>
          </p:nvPr>
        </p:nvGraphicFramePr>
        <p:xfrm>
          <a:off x="2312461" y="599358"/>
          <a:ext cx="7638363" cy="5578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9B1A50C-9A65-4F47-B0F2-0CDFC4FFFD5F}"/>
              </a:ext>
            </a:extLst>
          </p:cNvPr>
          <p:cNvSpPr txBox="1"/>
          <p:nvPr/>
        </p:nvSpPr>
        <p:spPr>
          <a:xfrm>
            <a:off x="2950671" y="5862421"/>
            <a:ext cx="623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Раздел описания переменных отсутствует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509773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1291</Words>
  <Application>Microsoft Office PowerPoint</Application>
  <PresentationFormat>Широкоэкранный</PresentationFormat>
  <Paragraphs>191</Paragraphs>
  <Slides>73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7" baseType="lpstr">
      <vt:lpstr>Arial</vt:lpstr>
      <vt:lpstr>Calibri</vt:lpstr>
      <vt:lpstr>Calibri Light</vt:lpstr>
      <vt:lpstr>Тема Office</vt:lpstr>
      <vt:lpstr>EV3 Basic</vt:lpstr>
      <vt:lpstr>Интерфейс программы</vt:lpstr>
      <vt:lpstr>Набор текста программы</vt:lpstr>
      <vt:lpstr>Отладка программы</vt:lpstr>
      <vt:lpstr>Запуск программы</vt:lpstr>
      <vt:lpstr>Загрузка программы на блок EV3</vt:lpstr>
      <vt:lpstr>Шаг №1 Установка связи с блоком</vt:lpstr>
      <vt:lpstr>Шаг №2 Работа «с файловым менеджером»</vt:lpstr>
      <vt:lpstr>Работа с Величинами (типы данных)</vt:lpstr>
      <vt:lpstr>Правила наименования величин</vt:lpstr>
      <vt:lpstr>Константы</vt:lpstr>
      <vt:lpstr>Оператор присваивания</vt:lpstr>
      <vt:lpstr>Основные математические операции</vt:lpstr>
      <vt:lpstr>Встроенные математические функции</vt:lpstr>
      <vt:lpstr>Операторы сравнения</vt:lpstr>
      <vt:lpstr>Работа с экраном</vt:lpstr>
      <vt:lpstr>Основные операции работы с экраном</vt:lpstr>
      <vt:lpstr>Задача №1</vt:lpstr>
      <vt:lpstr>Задержка выполнения команды</vt:lpstr>
      <vt:lpstr>Презентация PowerPoint</vt:lpstr>
      <vt:lpstr>Цикл WHILE – цикл с предусловием</vt:lpstr>
      <vt:lpstr>Работа с кнопка на блоке EV3</vt:lpstr>
      <vt:lpstr>Презентация PowerPoint</vt:lpstr>
      <vt:lpstr>Задача №2</vt:lpstr>
      <vt:lpstr>Задача №2**</vt:lpstr>
      <vt:lpstr>Презентация PowerPoint</vt:lpstr>
      <vt:lpstr>Логические операторы</vt:lpstr>
      <vt:lpstr>Условный оператор</vt:lpstr>
      <vt:lpstr>Неполный оператор условия</vt:lpstr>
      <vt:lpstr>Вложенные условия</vt:lpstr>
      <vt:lpstr>Подсветка кнопок на блоке</vt:lpstr>
      <vt:lpstr>Задача №3</vt:lpstr>
      <vt:lpstr>Презентация PowerPoint</vt:lpstr>
      <vt:lpstr>Цикл FOR – «пересчета»</vt:lpstr>
      <vt:lpstr>Пример использования цикла FOR</vt:lpstr>
      <vt:lpstr>Инициализация датчиков</vt:lpstr>
      <vt:lpstr>Датчик Касания</vt:lpstr>
      <vt:lpstr>Ультразвуковой датчик (Sonar)</vt:lpstr>
      <vt:lpstr>Получение показаний с Sonar</vt:lpstr>
      <vt:lpstr>Задача №4</vt:lpstr>
      <vt:lpstr>Презентация PowerPoint</vt:lpstr>
      <vt:lpstr>Энкодер как датчик угла поворота</vt:lpstr>
      <vt:lpstr>Датчик Гироскоп</vt:lpstr>
      <vt:lpstr>Датчик Цвета</vt:lpstr>
      <vt:lpstr>Режим отраженного света</vt:lpstr>
      <vt:lpstr>Режим измерения уровня внешней освещенности</vt:lpstr>
      <vt:lpstr>Режим измерения цвета</vt:lpstr>
      <vt:lpstr>Режим измерения RGB</vt:lpstr>
      <vt:lpstr>Режим измерения RGB - составляющих</vt:lpstr>
      <vt:lpstr>Вывод на экран составляющих цвета</vt:lpstr>
      <vt:lpstr>Работа с моторами</vt:lpstr>
      <vt:lpstr>Параметры команд при работе с моторами</vt:lpstr>
      <vt:lpstr>Motor.Move</vt:lpstr>
      <vt:lpstr>Motor.MoveSync</vt:lpstr>
      <vt:lpstr>Motor.Start</vt:lpstr>
      <vt:lpstr>Особенность команд</vt:lpstr>
      <vt:lpstr>Motor.Stop</vt:lpstr>
      <vt:lpstr>Презентация PowerPoint</vt:lpstr>
      <vt:lpstr>Презентация PowerPoint</vt:lpstr>
      <vt:lpstr>Процедура (аналог Мой блок)</vt:lpstr>
      <vt:lpstr>Презентация PowerPoint</vt:lpstr>
      <vt:lpstr>Пример </vt:lpstr>
      <vt:lpstr>Параллельный процесс (потоки)</vt:lpstr>
      <vt:lpstr>Ниже приведен пример двухпоточной программы BLINKER, в ней робот выполняет две независимые задачи – мигает подсветкой с частотой 1 раз в секунду и выводит текст на экран с частотой 0,4 секунды: </vt:lpstr>
      <vt:lpstr>Bluetooth</vt:lpstr>
      <vt:lpstr>Mailbox</vt:lpstr>
      <vt:lpstr>MailBox.Create</vt:lpstr>
      <vt:lpstr>MailBox.IsAvailable</vt:lpstr>
      <vt:lpstr>MailBox.Receive</vt:lpstr>
      <vt:lpstr>MailBox.Send</vt:lpstr>
      <vt:lpstr>Пример программы</vt:lpstr>
      <vt:lpstr>EV3File.ConvertToNumber</vt:lpstr>
      <vt:lpstr>EV3.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ТатВик</dc:creator>
  <cp:lastModifiedBy>ТатВик</cp:lastModifiedBy>
  <cp:revision>73</cp:revision>
  <dcterms:created xsi:type="dcterms:W3CDTF">2018-10-06T19:21:36Z</dcterms:created>
  <dcterms:modified xsi:type="dcterms:W3CDTF">2019-02-22T09:52:24Z</dcterms:modified>
</cp:coreProperties>
</file>