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64" r:id="rId3"/>
    <p:sldMasterId id="2147483678" r:id="rId4"/>
    <p:sldMasterId id="2147483695" r:id="rId5"/>
  </p:sldMasterIdLst>
  <p:notesMasterIdLst>
    <p:notesMasterId r:id="rId41"/>
  </p:notesMasterIdLst>
  <p:sldIdLst>
    <p:sldId id="278" r:id="rId6"/>
    <p:sldId id="258" r:id="rId7"/>
    <p:sldId id="259" r:id="rId8"/>
    <p:sldId id="260" r:id="rId9"/>
    <p:sldId id="272" r:id="rId10"/>
    <p:sldId id="276" r:id="rId11"/>
    <p:sldId id="273" r:id="rId12"/>
    <p:sldId id="274" r:id="rId13"/>
    <p:sldId id="275" r:id="rId14"/>
    <p:sldId id="277" r:id="rId15"/>
    <p:sldId id="261" r:id="rId16"/>
    <p:sldId id="262" r:id="rId17"/>
    <p:sldId id="269" r:id="rId18"/>
    <p:sldId id="270" r:id="rId19"/>
    <p:sldId id="265" r:id="rId20"/>
    <p:sldId id="280" r:id="rId21"/>
    <p:sldId id="279" r:id="rId22"/>
    <p:sldId id="266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5" r:id="rId32"/>
    <p:sldId id="296" r:id="rId33"/>
    <p:sldId id="297" r:id="rId34"/>
    <p:sldId id="298" r:id="rId35"/>
    <p:sldId id="299" r:id="rId36"/>
    <p:sldId id="300" r:id="rId37"/>
    <p:sldId id="282" r:id="rId38"/>
    <p:sldId id="283" r:id="rId39"/>
    <p:sldId id="284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jfa6iAhIquWXc7hFmJJMtjTaE5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5239B8-3F3E-499A-9AC4-19AD69D5AEF8}">
  <a:tblStyle styleId="{275239B8-3F3E-499A-9AC4-19AD69D5AE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1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customschemas.google.com/relationships/presentationmetadata" Target="meta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iaomi\Documents\&#1040;&#1059;&#1056;\&#1044;&#1080;&#1072;&#1075;&#1088;&#1072;&#1084;&#1084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Лист5!$B$1</c:f>
              <c:strCache>
                <c:ptCount val="1"/>
                <c:pt idx="0">
                  <c:v>дистанционный этап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Лист5!$A$2:$A$8</c:f>
              <c:numCache>
                <c:formatCode>General</c:formatCode>
                <c:ptCount val="7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</c:numCache>
            </c:numRef>
          </c:cat>
          <c:val>
            <c:numRef>
              <c:f>Лист5!$B$2:$B$8</c:f>
              <c:numCache>
                <c:formatCode>General</c:formatCode>
                <c:ptCount val="7"/>
                <c:pt idx="0">
                  <c:v>1114</c:v>
                </c:pt>
                <c:pt idx="1">
                  <c:v>869</c:v>
                </c:pt>
                <c:pt idx="2">
                  <c:v>583</c:v>
                </c:pt>
                <c:pt idx="3">
                  <c:v>333</c:v>
                </c:pt>
                <c:pt idx="4">
                  <c:v>260</c:v>
                </c:pt>
                <c:pt idx="5">
                  <c:v>320</c:v>
                </c:pt>
                <c:pt idx="6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EE-43D6-B411-13FE2A8B97AC}"/>
            </c:ext>
          </c:extLst>
        </c:ser>
        <c:ser>
          <c:idx val="1"/>
          <c:order val="1"/>
          <c:tx>
            <c:strRef>
              <c:f>Лист5!$C$1</c:f>
              <c:strCache>
                <c:ptCount val="1"/>
                <c:pt idx="0">
                  <c:v>теоретический этап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Лист5!$A$2:$A$8</c:f>
              <c:numCache>
                <c:formatCode>General</c:formatCode>
                <c:ptCount val="7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</c:numCache>
            </c:numRef>
          </c:cat>
          <c:val>
            <c:numRef>
              <c:f>Лист5!$C$2:$C$8</c:f>
              <c:numCache>
                <c:formatCode>General</c:formatCode>
                <c:ptCount val="7"/>
                <c:pt idx="0">
                  <c:v>418</c:v>
                </c:pt>
                <c:pt idx="1">
                  <c:v>289</c:v>
                </c:pt>
                <c:pt idx="2">
                  <c:v>268</c:v>
                </c:pt>
                <c:pt idx="3">
                  <c:v>176</c:v>
                </c:pt>
                <c:pt idx="4">
                  <c:v>136</c:v>
                </c:pt>
                <c:pt idx="5">
                  <c:v>139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EE-43D6-B411-13FE2A8B97AC}"/>
            </c:ext>
          </c:extLst>
        </c:ser>
        <c:ser>
          <c:idx val="2"/>
          <c:order val="2"/>
          <c:tx>
            <c:strRef>
              <c:f>Лист5!$D$1</c:f>
              <c:strCache>
                <c:ptCount val="1"/>
                <c:pt idx="0">
                  <c:v>практический этап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Лист5!$A$2:$A$8</c:f>
              <c:numCache>
                <c:formatCode>General</c:formatCode>
                <c:ptCount val="7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</c:numCache>
            </c:numRef>
          </c:cat>
          <c:val>
            <c:numRef>
              <c:f>Лист5!$D$2:$D$8</c:f>
              <c:numCache>
                <c:formatCode>General</c:formatCode>
                <c:ptCount val="7"/>
                <c:pt idx="0">
                  <c:v>254</c:v>
                </c:pt>
                <c:pt idx="1">
                  <c:v>161</c:v>
                </c:pt>
                <c:pt idx="2">
                  <c:v>157</c:v>
                </c:pt>
                <c:pt idx="3">
                  <c:v>119</c:v>
                </c:pt>
                <c:pt idx="4">
                  <c:v>92</c:v>
                </c:pt>
                <c:pt idx="5">
                  <c:v>76</c:v>
                </c:pt>
                <c:pt idx="6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EE-43D6-B411-13FE2A8B9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7958976"/>
        <c:axId val="527961056"/>
        <c:axId val="0"/>
      </c:bar3DChart>
      <c:catAx>
        <c:axId val="52795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961056"/>
        <c:crosses val="autoZero"/>
        <c:auto val="1"/>
        <c:lblAlgn val="ctr"/>
        <c:lblOffset val="100"/>
        <c:noMultiLvlLbl val="0"/>
      </c:catAx>
      <c:valAx>
        <c:axId val="52796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795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6A616E-525B-4F5C-9308-1C7BCBC26721}" type="doc">
      <dgm:prSet loTypeId="urn:microsoft.com/office/officeart/2005/8/layout/hList3" loCatId="list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0B47902-2B94-4EC7-B7B3-3455C969648B}">
      <dgm:prSet phldrT="[Текст]"/>
      <dgm:spPr/>
      <dgm:t>
        <a:bodyPr/>
        <a:lstStyle/>
        <a:p>
          <a:r>
            <a:rPr lang="ru-RU" dirty="0" smtClean="0"/>
            <a:t>Курсы от партнеров</a:t>
          </a:r>
          <a:endParaRPr lang="ru-RU" dirty="0"/>
        </a:p>
      </dgm:t>
    </dgm:pt>
    <dgm:pt modelId="{649D1BA0-F28D-4DF2-98D7-2FDB8BA0E50F}" type="parTrans" cxnId="{7FAB5579-0645-490A-A1C8-5675C0310417}">
      <dgm:prSet/>
      <dgm:spPr/>
      <dgm:t>
        <a:bodyPr/>
        <a:lstStyle/>
        <a:p>
          <a:endParaRPr lang="ru-RU"/>
        </a:p>
      </dgm:t>
    </dgm:pt>
    <dgm:pt modelId="{B24FBAAE-68DE-48FD-9258-2C9CAD604DFE}" type="sibTrans" cxnId="{7FAB5579-0645-490A-A1C8-5675C0310417}">
      <dgm:prSet/>
      <dgm:spPr/>
      <dgm:t>
        <a:bodyPr/>
        <a:lstStyle/>
        <a:p>
          <a:endParaRPr lang="ru-RU"/>
        </a:p>
      </dgm:t>
    </dgm:pt>
    <dgm:pt modelId="{A774DA0B-3AE4-4466-8124-9694E15E889C}">
      <dgm:prSet phldrT="[Текст]"/>
      <dgm:spPr/>
      <dgm:t>
        <a:bodyPr/>
        <a:lstStyle/>
        <a:p>
          <a:r>
            <a:rPr lang="ru-RU" dirty="0" smtClean="0"/>
            <a:t>МФТИ</a:t>
          </a:r>
          <a:endParaRPr lang="ru-RU" dirty="0"/>
        </a:p>
      </dgm:t>
    </dgm:pt>
    <dgm:pt modelId="{BC905163-1E2C-48BC-9C5F-70BE84D7A419}" type="parTrans" cxnId="{15A704D9-13BC-49A3-8323-D418AAD41BDF}">
      <dgm:prSet/>
      <dgm:spPr/>
      <dgm:t>
        <a:bodyPr/>
        <a:lstStyle/>
        <a:p>
          <a:endParaRPr lang="ru-RU"/>
        </a:p>
      </dgm:t>
    </dgm:pt>
    <dgm:pt modelId="{50EB18DF-0DEE-45A9-B334-5E7BEAD66AEF}" type="sibTrans" cxnId="{15A704D9-13BC-49A3-8323-D418AAD41BDF}">
      <dgm:prSet/>
      <dgm:spPr/>
      <dgm:t>
        <a:bodyPr/>
        <a:lstStyle/>
        <a:p>
          <a:endParaRPr lang="ru-RU"/>
        </a:p>
      </dgm:t>
    </dgm:pt>
    <dgm:pt modelId="{2CA621FB-E3D0-4467-BCDA-1A4FF15ADF88}">
      <dgm:prSet phldrT="[Текст]"/>
      <dgm:spPr/>
      <dgm:t>
        <a:bodyPr/>
        <a:lstStyle/>
        <a:p>
          <a:r>
            <a:rPr lang="en-US" dirty="0" err="1" smtClean="0"/>
            <a:t>Makeblock</a:t>
          </a:r>
          <a:endParaRPr lang="ru-RU" dirty="0"/>
        </a:p>
      </dgm:t>
    </dgm:pt>
    <dgm:pt modelId="{3D4FB64C-6561-4A33-A693-E759BE8FF763}" type="parTrans" cxnId="{3C96BA20-3E06-427C-9973-D2536EB6146C}">
      <dgm:prSet/>
      <dgm:spPr/>
      <dgm:t>
        <a:bodyPr/>
        <a:lstStyle/>
        <a:p>
          <a:endParaRPr lang="ru-RU"/>
        </a:p>
      </dgm:t>
    </dgm:pt>
    <dgm:pt modelId="{77ABC545-6706-4D1B-839C-AE793EE1C795}" type="sibTrans" cxnId="{3C96BA20-3E06-427C-9973-D2536EB6146C}">
      <dgm:prSet/>
      <dgm:spPr/>
      <dgm:t>
        <a:bodyPr/>
        <a:lstStyle/>
        <a:p>
          <a:endParaRPr lang="ru-RU"/>
        </a:p>
      </dgm:t>
    </dgm:pt>
    <dgm:pt modelId="{1C907E0E-5721-41D9-A47A-FA9DAAD0F469}">
      <dgm:prSet/>
      <dgm:spPr/>
      <dgm:t>
        <a:bodyPr/>
        <a:lstStyle/>
        <a:p>
          <a:r>
            <a:rPr lang="ru-RU" smtClean="0"/>
            <a:t>Трик</a:t>
          </a:r>
          <a:endParaRPr lang="ru-RU" dirty="0"/>
        </a:p>
      </dgm:t>
    </dgm:pt>
    <dgm:pt modelId="{808DB259-BD50-459E-A45D-9A62DA41523D}" type="parTrans" cxnId="{B5DE06BA-859A-42F3-A779-508549F09129}">
      <dgm:prSet/>
      <dgm:spPr/>
      <dgm:t>
        <a:bodyPr/>
        <a:lstStyle/>
        <a:p>
          <a:endParaRPr lang="ru-RU"/>
        </a:p>
      </dgm:t>
    </dgm:pt>
    <dgm:pt modelId="{28C060DA-83F3-4F0F-A8EE-AAF4722EBAAE}" type="sibTrans" cxnId="{B5DE06BA-859A-42F3-A779-508549F09129}">
      <dgm:prSet/>
      <dgm:spPr/>
      <dgm:t>
        <a:bodyPr/>
        <a:lstStyle/>
        <a:p>
          <a:endParaRPr lang="ru-RU"/>
        </a:p>
      </dgm:t>
    </dgm:pt>
    <dgm:pt modelId="{0A84A269-29A3-4732-B163-FC0ACA389AD6}">
      <dgm:prSet phldrT="[Текст]"/>
      <dgm:spPr/>
      <dgm:t>
        <a:bodyPr/>
        <a:lstStyle/>
        <a:p>
          <a:r>
            <a:rPr lang="ru-RU" dirty="0" err="1" smtClean="0"/>
            <a:t>Иннополис</a:t>
          </a:r>
          <a:endParaRPr lang="ru-RU" dirty="0"/>
        </a:p>
      </dgm:t>
    </dgm:pt>
    <dgm:pt modelId="{D8D8B163-71C3-40BA-829F-DC12BDB0EA26}" type="parTrans" cxnId="{48EC88B7-761B-4BAB-91B6-4C8C6778D4C6}">
      <dgm:prSet/>
      <dgm:spPr/>
      <dgm:t>
        <a:bodyPr/>
        <a:lstStyle/>
        <a:p>
          <a:endParaRPr lang="ru-RU"/>
        </a:p>
      </dgm:t>
    </dgm:pt>
    <dgm:pt modelId="{891D020A-32D5-476A-92BA-A648E2C6D93A}" type="sibTrans" cxnId="{48EC88B7-761B-4BAB-91B6-4C8C6778D4C6}">
      <dgm:prSet/>
      <dgm:spPr/>
      <dgm:t>
        <a:bodyPr/>
        <a:lstStyle/>
        <a:p>
          <a:endParaRPr lang="ru-RU"/>
        </a:p>
      </dgm:t>
    </dgm:pt>
    <dgm:pt modelId="{EB7BB5C2-2CBA-493B-8F36-612AC4279783}" type="pres">
      <dgm:prSet presAssocID="{F36A616E-525B-4F5C-9308-1C7BCBC2672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9C7233-55DA-4139-9539-969F42D389D6}" type="pres">
      <dgm:prSet presAssocID="{80B47902-2B94-4EC7-B7B3-3455C969648B}" presName="roof" presStyleLbl="dkBgShp" presStyleIdx="0" presStyleCnt="2"/>
      <dgm:spPr/>
      <dgm:t>
        <a:bodyPr/>
        <a:lstStyle/>
        <a:p>
          <a:endParaRPr lang="ru-RU"/>
        </a:p>
      </dgm:t>
    </dgm:pt>
    <dgm:pt modelId="{7F56F140-8371-476B-93E5-F91E7EEA30E3}" type="pres">
      <dgm:prSet presAssocID="{80B47902-2B94-4EC7-B7B3-3455C969648B}" presName="pillars" presStyleCnt="0"/>
      <dgm:spPr/>
    </dgm:pt>
    <dgm:pt modelId="{F20B7C22-871F-4466-844C-FF81FBA470C8}" type="pres">
      <dgm:prSet presAssocID="{80B47902-2B94-4EC7-B7B3-3455C969648B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9F5BC-9B56-4829-BE46-2AF0567CA928}" type="pres">
      <dgm:prSet presAssocID="{A774DA0B-3AE4-4466-8124-9694E15E889C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6058B-1DF0-4017-9E57-BA95CBBC33A4}" type="pres">
      <dgm:prSet presAssocID="{2CA621FB-E3D0-4467-BCDA-1A4FF15ADF88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BA558-E645-473A-B97F-6E559646DDCC}" type="pres">
      <dgm:prSet presAssocID="{1C907E0E-5721-41D9-A47A-FA9DAAD0F469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4ECD3-AA9D-47DB-93FC-7EFD80E4F828}" type="pres">
      <dgm:prSet presAssocID="{80B47902-2B94-4EC7-B7B3-3455C969648B}" presName="base" presStyleLbl="dkBgShp" presStyleIdx="1" presStyleCnt="2"/>
      <dgm:spPr/>
    </dgm:pt>
  </dgm:ptLst>
  <dgm:cxnLst>
    <dgm:cxn modelId="{B5DE06BA-859A-42F3-A779-508549F09129}" srcId="{80B47902-2B94-4EC7-B7B3-3455C969648B}" destId="{1C907E0E-5721-41D9-A47A-FA9DAAD0F469}" srcOrd="3" destOrd="0" parTransId="{808DB259-BD50-459E-A45D-9A62DA41523D}" sibTransId="{28C060DA-83F3-4F0F-A8EE-AAF4722EBAAE}"/>
    <dgm:cxn modelId="{B574B0B3-CF36-4439-A338-13297F70A8A0}" type="presOf" srcId="{2CA621FB-E3D0-4467-BCDA-1A4FF15ADF88}" destId="{EE86058B-1DF0-4017-9E57-BA95CBBC33A4}" srcOrd="0" destOrd="0" presId="urn:microsoft.com/office/officeart/2005/8/layout/hList3"/>
    <dgm:cxn modelId="{7FAB5579-0645-490A-A1C8-5675C0310417}" srcId="{F36A616E-525B-4F5C-9308-1C7BCBC26721}" destId="{80B47902-2B94-4EC7-B7B3-3455C969648B}" srcOrd="0" destOrd="0" parTransId="{649D1BA0-F28D-4DF2-98D7-2FDB8BA0E50F}" sibTransId="{B24FBAAE-68DE-48FD-9258-2C9CAD604DFE}"/>
    <dgm:cxn modelId="{D5FB8DB1-E04D-4CE5-9670-1D340602B3E1}" type="presOf" srcId="{A774DA0B-3AE4-4466-8124-9694E15E889C}" destId="{8AF9F5BC-9B56-4829-BE46-2AF0567CA928}" srcOrd="0" destOrd="0" presId="urn:microsoft.com/office/officeart/2005/8/layout/hList3"/>
    <dgm:cxn modelId="{DED3542B-1BC6-4313-A85A-A10479C17D52}" type="presOf" srcId="{80B47902-2B94-4EC7-B7B3-3455C969648B}" destId="{759C7233-55DA-4139-9539-969F42D389D6}" srcOrd="0" destOrd="0" presId="urn:microsoft.com/office/officeart/2005/8/layout/hList3"/>
    <dgm:cxn modelId="{15A704D9-13BC-49A3-8323-D418AAD41BDF}" srcId="{80B47902-2B94-4EC7-B7B3-3455C969648B}" destId="{A774DA0B-3AE4-4466-8124-9694E15E889C}" srcOrd="1" destOrd="0" parTransId="{BC905163-1E2C-48BC-9C5F-70BE84D7A419}" sibTransId="{50EB18DF-0DEE-45A9-B334-5E7BEAD66AEF}"/>
    <dgm:cxn modelId="{48EC88B7-761B-4BAB-91B6-4C8C6778D4C6}" srcId="{80B47902-2B94-4EC7-B7B3-3455C969648B}" destId="{0A84A269-29A3-4732-B163-FC0ACA389AD6}" srcOrd="0" destOrd="0" parTransId="{D8D8B163-71C3-40BA-829F-DC12BDB0EA26}" sibTransId="{891D020A-32D5-476A-92BA-A648E2C6D93A}"/>
    <dgm:cxn modelId="{EDFCE9AE-454E-4029-9BE6-60CEC08AA35D}" type="presOf" srcId="{F36A616E-525B-4F5C-9308-1C7BCBC26721}" destId="{EB7BB5C2-2CBA-493B-8F36-612AC4279783}" srcOrd="0" destOrd="0" presId="urn:microsoft.com/office/officeart/2005/8/layout/hList3"/>
    <dgm:cxn modelId="{0F0AF7B0-8A2C-4DD3-9195-BC08365C026C}" type="presOf" srcId="{0A84A269-29A3-4732-B163-FC0ACA389AD6}" destId="{F20B7C22-871F-4466-844C-FF81FBA470C8}" srcOrd="0" destOrd="0" presId="urn:microsoft.com/office/officeart/2005/8/layout/hList3"/>
    <dgm:cxn modelId="{87836F4F-DAC3-4365-A914-041CD5420894}" type="presOf" srcId="{1C907E0E-5721-41D9-A47A-FA9DAAD0F469}" destId="{6D3BA558-E645-473A-B97F-6E559646DDCC}" srcOrd="0" destOrd="0" presId="urn:microsoft.com/office/officeart/2005/8/layout/hList3"/>
    <dgm:cxn modelId="{3C96BA20-3E06-427C-9973-D2536EB6146C}" srcId="{80B47902-2B94-4EC7-B7B3-3455C969648B}" destId="{2CA621FB-E3D0-4467-BCDA-1A4FF15ADF88}" srcOrd="2" destOrd="0" parTransId="{3D4FB64C-6561-4A33-A693-E759BE8FF763}" sibTransId="{77ABC545-6706-4D1B-839C-AE793EE1C795}"/>
    <dgm:cxn modelId="{4FC2512A-A0D1-433E-8810-F3D86E49DF8E}" type="presParOf" srcId="{EB7BB5C2-2CBA-493B-8F36-612AC4279783}" destId="{759C7233-55DA-4139-9539-969F42D389D6}" srcOrd="0" destOrd="0" presId="urn:microsoft.com/office/officeart/2005/8/layout/hList3"/>
    <dgm:cxn modelId="{00613F5D-3300-4596-AA31-EB58915CB768}" type="presParOf" srcId="{EB7BB5C2-2CBA-493B-8F36-612AC4279783}" destId="{7F56F140-8371-476B-93E5-F91E7EEA30E3}" srcOrd="1" destOrd="0" presId="urn:microsoft.com/office/officeart/2005/8/layout/hList3"/>
    <dgm:cxn modelId="{87BE83FB-A884-499F-9C01-D25E27CC473F}" type="presParOf" srcId="{7F56F140-8371-476B-93E5-F91E7EEA30E3}" destId="{F20B7C22-871F-4466-844C-FF81FBA470C8}" srcOrd="0" destOrd="0" presId="urn:microsoft.com/office/officeart/2005/8/layout/hList3"/>
    <dgm:cxn modelId="{FEB7C3C4-12F6-4819-A6BF-DC26FF2AD845}" type="presParOf" srcId="{7F56F140-8371-476B-93E5-F91E7EEA30E3}" destId="{8AF9F5BC-9B56-4829-BE46-2AF0567CA928}" srcOrd="1" destOrd="0" presId="urn:microsoft.com/office/officeart/2005/8/layout/hList3"/>
    <dgm:cxn modelId="{D2EF8D34-69A4-4DD1-920A-5E1C88D7C06D}" type="presParOf" srcId="{7F56F140-8371-476B-93E5-F91E7EEA30E3}" destId="{EE86058B-1DF0-4017-9E57-BA95CBBC33A4}" srcOrd="2" destOrd="0" presId="urn:microsoft.com/office/officeart/2005/8/layout/hList3"/>
    <dgm:cxn modelId="{59D6570B-9391-45A7-9B44-BC95AFDF0320}" type="presParOf" srcId="{7F56F140-8371-476B-93E5-F91E7EEA30E3}" destId="{6D3BA558-E645-473A-B97F-6E559646DDCC}" srcOrd="3" destOrd="0" presId="urn:microsoft.com/office/officeart/2005/8/layout/hList3"/>
    <dgm:cxn modelId="{0FF26D7D-F697-4D40-812B-80A6650B43AF}" type="presParOf" srcId="{EB7BB5C2-2CBA-493B-8F36-612AC4279783}" destId="{27F4ECD3-AA9D-47DB-93FC-7EFD80E4F82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C7233-55DA-4139-9539-969F42D389D6}">
      <dsp:nvSpPr>
        <dsp:cNvPr id="0" name=""/>
        <dsp:cNvSpPr/>
      </dsp:nvSpPr>
      <dsp:spPr>
        <a:xfrm>
          <a:off x="0" y="0"/>
          <a:ext cx="5843304" cy="28083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Курсы от партнеров</a:t>
          </a:r>
          <a:endParaRPr lang="ru-RU" sz="1300" kern="1200" dirty="0"/>
        </a:p>
      </dsp:txBody>
      <dsp:txXfrm>
        <a:off x="0" y="0"/>
        <a:ext cx="5843304" cy="280831"/>
      </dsp:txXfrm>
    </dsp:sp>
    <dsp:sp modelId="{F20B7C22-871F-4466-844C-FF81FBA470C8}">
      <dsp:nvSpPr>
        <dsp:cNvPr id="0" name=""/>
        <dsp:cNvSpPr/>
      </dsp:nvSpPr>
      <dsp:spPr>
        <a:xfrm>
          <a:off x="0" y="280831"/>
          <a:ext cx="1460826" cy="5897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Иннополис</a:t>
          </a:r>
          <a:endParaRPr lang="ru-RU" sz="2000" kern="1200" dirty="0"/>
        </a:p>
      </dsp:txBody>
      <dsp:txXfrm>
        <a:off x="0" y="280831"/>
        <a:ext cx="1460826" cy="589746"/>
      </dsp:txXfrm>
    </dsp:sp>
    <dsp:sp modelId="{8AF9F5BC-9B56-4829-BE46-2AF0567CA928}">
      <dsp:nvSpPr>
        <dsp:cNvPr id="0" name=""/>
        <dsp:cNvSpPr/>
      </dsp:nvSpPr>
      <dsp:spPr>
        <a:xfrm>
          <a:off x="1460825" y="280831"/>
          <a:ext cx="1460826" cy="5897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МФТИ</a:t>
          </a:r>
          <a:endParaRPr lang="ru-RU" sz="2000" kern="1200" dirty="0"/>
        </a:p>
      </dsp:txBody>
      <dsp:txXfrm>
        <a:off x="1460825" y="280831"/>
        <a:ext cx="1460826" cy="589746"/>
      </dsp:txXfrm>
    </dsp:sp>
    <dsp:sp modelId="{EE86058B-1DF0-4017-9E57-BA95CBBC33A4}">
      <dsp:nvSpPr>
        <dsp:cNvPr id="0" name=""/>
        <dsp:cNvSpPr/>
      </dsp:nvSpPr>
      <dsp:spPr>
        <a:xfrm>
          <a:off x="2921651" y="280831"/>
          <a:ext cx="1460826" cy="5897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Makeblock</a:t>
          </a:r>
          <a:endParaRPr lang="ru-RU" sz="2000" kern="1200" dirty="0"/>
        </a:p>
      </dsp:txBody>
      <dsp:txXfrm>
        <a:off x="2921651" y="280831"/>
        <a:ext cx="1460826" cy="589746"/>
      </dsp:txXfrm>
    </dsp:sp>
    <dsp:sp modelId="{6D3BA558-E645-473A-B97F-6E559646DDCC}">
      <dsp:nvSpPr>
        <dsp:cNvPr id="0" name=""/>
        <dsp:cNvSpPr/>
      </dsp:nvSpPr>
      <dsp:spPr>
        <a:xfrm>
          <a:off x="4382478" y="280831"/>
          <a:ext cx="1460826" cy="5897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l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Трик</a:t>
          </a:r>
          <a:endParaRPr lang="ru-RU" sz="2000" kern="1200" dirty="0"/>
        </a:p>
      </dsp:txBody>
      <dsp:txXfrm>
        <a:off x="4382478" y="280831"/>
        <a:ext cx="1460826" cy="589746"/>
      </dsp:txXfrm>
    </dsp:sp>
    <dsp:sp modelId="{27F4ECD3-AA9D-47DB-93FC-7EFD80E4F828}">
      <dsp:nvSpPr>
        <dsp:cNvPr id="0" name=""/>
        <dsp:cNvSpPr/>
      </dsp:nvSpPr>
      <dsp:spPr>
        <a:xfrm>
          <a:off x="0" y="870577"/>
          <a:ext cx="5843304" cy="6552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417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311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957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1331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2199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449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DE4E63-4894-4D04-8A12-2643728933D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00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49" name="Google Shape;2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508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82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465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139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734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7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8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9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0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0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6312" cy="388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3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23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6312" cy="388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6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6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41FEE-5105-4BEE-B7A9-8E96502FBE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8451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E9F93-C818-4397-B204-B526B55E0F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3774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B5FFA-DE4B-45E0-A0B3-1C8A201BB4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1346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4D345-13D1-4571-A814-2D0CED2D97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682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A9080-6D33-412F-AB6A-24D9C2FC1D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2828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AFA1-1ECB-48FF-A1FE-B85ED19D7B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0453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5119E-4876-48AD-88A6-B8BEEBDC9E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5120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2C17F-55FC-4B4C-A777-2C24A6916B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4161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7742B-496C-43CF-8112-32B007DC45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3340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5F8F4-966C-43B7-9B04-A5E8D34249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0348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E152-68E0-4116-BDF3-A6B62EEE64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6036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15D43-1847-426F-824B-AAE1440696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2652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80963-C960-4F3F-BD4B-A8DEB9A261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1874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384EA-5C77-43CB-8DE3-A915E06F92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577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1"/>
          </p:nvPr>
        </p:nvSpPr>
        <p:spPr>
          <a:xfrm rot="5400000">
            <a:off x="3035300" y="-196851"/>
            <a:ext cx="3881437" cy="859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25EE1-1587-49A2-B7A7-590D057159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88109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5BB44-9581-46C0-99F8-BCD210406E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9619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49886-7F07-4786-8DA4-D6A166EF45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699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B48F0-9BC1-4CB5-A512-048C06BFF9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11714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46D0D-8589-412B-955D-3122FAA173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19055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A2CCC-E963-4BF3-A3B5-81AD2B0874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053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78BE1-DDF5-4F28-B94A-169603F8EC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3004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8265F-1F78-48DE-B186-74A68E7A9B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4521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C66C-2754-4BB8-A874-813295DB0B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7022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62630-3C4D-4285-8DF4-B1A472FF61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410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E6C2B-E599-4242-9C3A-940A4C8D47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534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5CC1-388A-43F7-8FE7-883B16F499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0661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31EF1-3FC9-4633-8E26-BB1AA5E4DC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922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0E73-ED72-4735-A1C5-6D87189C60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1616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E808B-5491-42A4-B3EA-693541422A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3123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EE745-A797-479E-AF70-3EA1183E2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9960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C7BFB-1119-40E0-9923-5D9615CD00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9023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D5275-1B8F-4390-BE9F-D213AC1C4E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771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5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35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6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2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sp>
          <p:nvSpPr>
            <p:cNvPr id="11" name="Google Shape;11;p12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12" name="Google Shape;12;p12"/>
            <p:cNvCxnSpPr/>
            <p:nvPr/>
          </p:nvCxnSpPr>
          <p:spPr>
            <a:xfrm>
              <a:off x="9371013" y="-528"/>
              <a:ext cx="1219200" cy="6858528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" name="Google Shape;13;p12"/>
            <p:cNvCxnSpPr/>
            <p:nvPr/>
          </p:nvCxnSpPr>
          <p:spPr>
            <a:xfrm flipH="1">
              <a:off x="7424738" y="3681168"/>
              <a:ext cx="4764087" cy="3176832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4" name="Google Shape;14;p12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" name="Google Shape;15;p12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0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" name="Google Shape;16;p1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21600"/>
              </a:avLst>
            </a:prstGeom>
            <a:solidFill>
              <a:srgbClr val="17B0E4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" name="Google Shape;17;p12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B0E4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" name="Google Shape;18;p12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" name="Google Shape;19;p12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292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" name="Google Shape;20;p12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21600"/>
              </a:avLst>
            </a:prstGeom>
            <a:solidFill>
              <a:srgbClr val="17B0E4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6312" cy="388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14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34" name="Google Shape;34;p14"/>
            <p:cNvCxnSpPr/>
            <p:nvPr/>
          </p:nvCxnSpPr>
          <p:spPr>
            <a:xfrm>
              <a:off x="9371013" y="-528"/>
              <a:ext cx="1219200" cy="6858528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5" name="Google Shape;35;p14"/>
            <p:cNvCxnSpPr/>
            <p:nvPr/>
          </p:nvCxnSpPr>
          <p:spPr>
            <a:xfrm flipH="1">
              <a:off x="7424738" y="3681168"/>
              <a:ext cx="4764087" cy="3176832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6" name="Google Shape;36;p14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7" name="Google Shape;37;p14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0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8" name="Google Shape;38;p14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21600"/>
              </a:avLst>
            </a:prstGeom>
            <a:solidFill>
              <a:srgbClr val="17B0E4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9" name="Google Shape;39;p14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B0E4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" name="Google Shape;40;p14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" name="Google Shape;41;p14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292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" name="Google Shape;42;p14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21600"/>
              </a:avLst>
            </a:prstGeom>
            <a:solidFill>
              <a:srgbClr val="17B0E4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3" name="Google Shape;43;p14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44" name="Google Shape;44;p14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6312" cy="388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6"/>
          <p:cNvGrpSpPr/>
          <p:nvPr/>
        </p:nvGrpSpPr>
        <p:grpSpPr>
          <a:xfrm>
            <a:off x="0" y="-7937"/>
            <a:ext cx="12192000" cy="6865937"/>
            <a:chOff x="0" y="-8467"/>
            <a:chExt cx="12192000" cy="6866467"/>
          </a:xfrm>
        </p:grpSpPr>
        <p:cxnSp>
          <p:nvCxnSpPr>
            <p:cNvPr id="133" name="Google Shape;133;p16"/>
            <p:cNvCxnSpPr/>
            <p:nvPr/>
          </p:nvCxnSpPr>
          <p:spPr>
            <a:xfrm>
              <a:off x="9371013" y="-528"/>
              <a:ext cx="1219200" cy="6858528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34" name="Google Shape;134;p16"/>
            <p:cNvCxnSpPr/>
            <p:nvPr/>
          </p:nvCxnSpPr>
          <p:spPr>
            <a:xfrm flipH="1">
              <a:off x="7424738" y="3681168"/>
              <a:ext cx="4764087" cy="3176832"/>
            </a:xfrm>
            <a:prstGeom prst="straightConnector1">
              <a:avLst/>
            </a:prstGeom>
            <a:noFill/>
            <a:ln w="9525" cap="rnd" cmpd="sng">
              <a:solidFill>
                <a:schemeClr val="accent1">
                  <a:alpha val="69803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35" name="Google Shape;135;p16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0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21600"/>
              </a:avLst>
            </a:prstGeom>
            <a:solidFill>
              <a:srgbClr val="17B0E4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B0E4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6292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21600"/>
              </a:avLst>
            </a:prstGeom>
            <a:solidFill>
              <a:srgbClr val="17B0E4">
                <a:alpha val="6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677862" y="609600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body" idx="1"/>
          </p:nvPr>
        </p:nvSpPr>
        <p:spPr>
          <a:xfrm>
            <a:off x="677862" y="2160587"/>
            <a:ext cx="8596312" cy="388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dt" idx="10"/>
          </p:nvPr>
        </p:nvSpPr>
        <p:spPr>
          <a:xfrm>
            <a:off x="7205662" y="6042025"/>
            <a:ext cx="9112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ftr" idx="11"/>
          </p:nvPr>
        </p:nvSpPr>
        <p:spPr>
          <a:xfrm>
            <a:off x="677862" y="6042025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ldNum" idx="12"/>
          </p:nvPr>
        </p:nvSpPr>
        <p:spPr>
          <a:xfrm>
            <a:off x="8589962" y="6042025"/>
            <a:ext cx="6842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Trebuchet MS"/>
              <a:buNone/>
              <a:defRPr sz="900" b="0" i="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398AA01E-EE20-4BB2-BD91-EA36E0B12B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9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C66C9B4-8DF0-449E-8134-1AA12AD9C2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614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c-cvvUuKCE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c-cvvUuKCE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4208" y="266707"/>
            <a:ext cx="1827212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896268" y="1851025"/>
            <a:ext cx="8399462" cy="2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3333"/>
              </a:buClr>
              <a:buSzPts val="3200"/>
              <a:buFont typeface="Trebuchet MS"/>
              <a:buNone/>
            </a:pPr>
            <a:r>
              <a:rPr lang="ru-RU" sz="3200" b="0" i="0" u="none" dirty="0" smtClean="0">
                <a:solidFill>
                  <a:srgbClr val="BF3333"/>
                </a:solidFill>
                <a:latin typeface="Trebuchet MS"/>
                <a:ea typeface="Trebuchet MS"/>
                <a:cs typeface="Trebuchet MS"/>
                <a:sym typeface="Trebuchet MS"/>
              </a:rPr>
              <a:t>ОБЩЕЕ СОБРАНИЕ</a:t>
            </a:r>
            <a:r>
              <a:rPr lang="en-US" sz="3200" b="0" i="0" u="none" dirty="0">
                <a:solidFill>
                  <a:srgbClr val="BF3333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3200" b="0" i="0" u="none" dirty="0">
                <a:solidFill>
                  <a:srgbClr val="BF333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3200" b="0" i="0" u="none" dirty="0">
                <a:solidFill>
                  <a:srgbClr val="BF3333"/>
                </a:solidFill>
                <a:latin typeface="Trebuchet MS"/>
                <a:ea typeface="Trebuchet MS"/>
                <a:cs typeface="Trebuchet MS"/>
                <a:sym typeface="Trebuchet MS"/>
              </a:rPr>
              <a:t>АССОЦИАЦИИ УЧИТЕЛЕЙ </a:t>
            </a:r>
            <a:r>
              <a:rPr lang="en-US" sz="3200" b="0" i="0" u="none" dirty="0" smtClean="0">
                <a:solidFill>
                  <a:srgbClr val="BF3333"/>
                </a:solidFill>
                <a:latin typeface="Trebuchet MS"/>
                <a:ea typeface="Trebuchet MS"/>
                <a:cs typeface="Trebuchet MS"/>
                <a:sym typeface="Trebuchet MS"/>
              </a:rPr>
              <a:t>РОБОТОТЕХНИКИ</a:t>
            </a:r>
            <a:r>
              <a:rPr lang="ru-RU" sz="3200" b="0" i="0" u="none" dirty="0" smtClean="0">
                <a:solidFill>
                  <a:srgbClr val="BF3333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3200" b="0" i="0" u="none" dirty="0" smtClean="0">
                <a:solidFill>
                  <a:srgbClr val="BF333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000" dirty="0" smtClean="0">
                <a:solidFill>
                  <a:srgbClr val="BF3333"/>
                </a:solidFill>
              </a:rPr>
              <a:t>14.09.2022</a:t>
            </a:r>
            <a:endParaRPr sz="2000" dirty="0"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968625" y="4652962"/>
            <a:ext cx="7119937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60"/>
              <a:buNone/>
            </a:pPr>
            <a:r>
              <a:rPr lang="ru-RU" sz="1700" dirty="0" smtClean="0">
                <a:solidFill>
                  <a:srgbClr val="3C5B84"/>
                </a:solidFill>
              </a:rPr>
              <a:t>Страхов А.В.</a:t>
            </a:r>
            <a:endParaRPr dirty="0">
              <a:solidFill>
                <a:srgbClr val="3C5B84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en-US" sz="1500" b="0" i="0" u="none" dirty="0" err="1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През</a:t>
            </a:r>
            <a:r>
              <a:rPr lang="ru-RU" sz="1500" dirty="0" smtClean="0">
                <a:solidFill>
                  <a:srgbClr val="3C5B84"/>
                </a:solidFill>
              </a:rPr>
              <a:t>и</a:t>
            </a:r>
            <a:r>
              <a:rPr lang="en-US" sz="1500" b="0" i="0" u="none" dirty="0" err="1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дент</a:t>
            </a:r>
            <a:r>
              <a:rPr lang="en-US" sz="1500" b="0" i="0" u="none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500" b="0" i="0" u="none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РОО </a:t>
            </a:r>
            <a:r>
              <a:rPr lang="en-US" sz="1500" b="0" i="0" u="none" dirty="0" smtClean="0">
                <a:solidFill>
                  <a:srgbClr val="3C5B84"/>
                </a:solidFill>
                <a:sym typeface="Trebuchet MS"/>
              </a:rPr>
              <a:t>АУР</a:t>
            </a:r>
            <a:endParaRPr dirty="0">
              <a:solidFill>
                <a:srgbClr val="3C5B84"/>
              </a:solidFill>
            </a:endParaRPr>
          </a:p>
        </p:txBody>
      </p:sp>
      <p:sp>
        <p:nvSpPr>
          <p:cNvPr id="243" name="Google Shape;243;p2"/>
          <p:cNvSpPr txBox="1"/>
          <p:nvPr/>
        </p:nvSpPr>
        <p:spPr>
          <a:xfrm>
            <a:off x="6600825" y="561975"/>
            <a:ext cx="19431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</a:pPr>
            <a:r>
              <a:rPr lang="en-US" sz="16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Центр Педагогического Мастерства</a:t>
            </a:r>
            <a:endParaRPr/>
          </a:p>
        </p:txBody>
      </p:sp>
      <p:sp>
        <p:nvSpPr>
          <p:cNvPr id="244" name="Google Shape;244;p2"/>
          <p:cNvSpPr txBox="1"/>
          <p:nvPr/>
        </p:nvSpPr>
        <p:spPr>
          <a:xfrm>
            <a:off x="5368131" y="6237287"/>
            <a:ext cx="1455737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6579"/>
              </a:buClr>
              <a:buSzPts val="1600"/>
              <a:buFont typeface="Trebuchet MS"/>
              <a:buNone/>
            </a:pPr>
            <a:r>
              <a:rPr lang="en-US" sz="1600" b="0" i="0" u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Москва</a:t>
            </a:r>
            <a:r>
              <a:rPr lang="en-US" sz="1600" b="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1600" b="0" i="0" u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202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5" name="Google Shape;24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5920" y="411170"/>
            <a:ext cx="1152525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"/>
          <p:cNvSpPr txBox="1"/>
          <p:nvPr/>
        </p:nvSpPr>
        <p:spPr>
          <a:xfrm>
            <a:off x="9912350" y="549275"/>
            <a:ext cx="2016125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</a:pPr>
            <a:r>
              <a:rPr lang="en-US" sz="1600" b="0" i="0" u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Ассоциация учителей робототехники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477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17540" y="1239894"/>
            <a:ext cx="10156920" cy="66501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3C5B84"/>
                </a:solidFill>
              </a:rPr>
              <a:t>ИЗМЕРИМЫЕ ЦЕЛИ</a:t>
            </a:r>
            <a:endParaRPr lang="ru-RU" sz="3600" dirty="0">
              <a:solidFill>
                <a:srgbClr val="3C5B8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0027" y="3059668"/>
            <a:ext cx="103919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Trebuchet MS" panose="020B0603020202020204" pitchFamily="34" charset="0"/>
              </a:rPr>
              <a:t>Увеличение качества решения </a:t>
            </a:r>
            <a:r>
              <a:rPr lang="ru-RU" sz="2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задач</a:t>
            </a:r>
            <a:endParaRPr lang="en-US" sz="28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457200" indent="-457200" algn="ctr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Увеличение </a:t>
            </a:r>
            <a:r>
              <a:rPr lang="ru-RU" sz="2800" dirty="0">
                <a:solidFill>
                  <a:schemeClr val="tx1"/>
                </a:solidFill>
                <a:latin typeface="Trebuchet MS" panose="020B0603020202020204" pitchFamily="34" charset="0"/>
              </a:rPr>
              <a:t>количества участников робототехнических мероприятий </a:t>
            </a:r>
          </a:p>
        </p:txBody>
      </p:sp>
    </p:spTree>
    <p:extLst>
      <p:ext uri="{BB962C8B-B14F-4D97-AF65-F5344CB8AC3E}">
        <p14:creationId xmlns:p14="http://schemas.microsoft.com/office/powerpoint/2010/main" val="38279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"/>
          <p:cNvSpPr txBox="1">
            <a:spLocks noGrp="1"/>
          </p:cNvSpPr>
          <p:nvPr>
            <p:ph type="title"/>
          </p:nvPr>
        </p:nvSpPr>
        <p:spPr>
          <a:xfrm>
            <a:off x="342900" y="765175"/>
            <a:ext cx="11517923" cy="68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600"/>
              <a:buFont typeface="Trebuchet MS"/>
              <a:buNone/>
            </a:pPr>
            <a:r>
              <a:rPr lang="en-US" sz="3600" b="0" i="0" u="none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Ресурсные</a:t>
            </a:r>
            <a:r>
              <a:rPr lang="en-US" sz="3600" b="0" i="0" u="none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3600" b="0" i="0" u="none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центры</a:t>
            </a:r>
            <a:r>
              <a:rPr lang="en-US" sz="3600" b="0" i="0" u="none" dirty="0">
                <a:solidFill>
                  <a:srgbClr val="3C5B84"/>
                </a:solidFill>
                <a:sym typeface="Trebuchet MS"/>
              </a:rPr>
              <a:t/>
            </a:r>
            <a:br>
              <a:rPr lang="en-US" sz="3600" b="0" i="0" u="none" dirty="0">
                <a:solidFill>
                  <a:srgbClr val="3C5B84"/>
                </a:solidFill>
                <a:sym typeface="Trebuchet MS"/>
              </a:rPr>
            </a:br>
            <a:endParaRPr dirty="0">
              <a:solidFill>
                <a:srgbClr val="3C5B84"/>
              </a:solidFill>
            </a:endParaRPr>
          </a:p>
        </p:txBody>
      </p:sp>
      <p:graphicFrame>
        <p:nvGraphicFramePr>
          <p:cNvPr id="274" name="Google Shape;274;p6"/>
          <p:cNvGraphicFramePr/>
          <p:nvPr>
            <p:extLst>
              <p:ext uri="{D42A27DB-BD31-4B8C-83A1-F6EECF244321}">
                <p14:modId xmlns:p14="http://schemas.microsoft.com/office/powerpoint/2010/main" val="794320986"/>
              </p:ext>
            </p:extLst>
          </p:nvPr>
        </p:nvGraphicFramePr>
        <p:xfrm>
          <a:off x="883016" y="1453356"/>
          <a:ext cx="10425967" cy="4367121"/>
        </p:xfrm>
        <a:graphic>
          <a:graphicData uri="http://schemas.openxmlformats.org/drawingml/2006/table">
            <a:tbl>
              <a:tblPr firstRow="1" bandRow="1">
                <a:noFill/>
                <a:tableStyleId>{69CF1AB2-1976-4502-BF36-3FF5EA218861}</a:tableStyleId>
              </a:tblPr>
              <a:tblGrid>
                <a:gridCol w="3020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5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sym typeface="Trebuchet MS"/>
                        </a:rPr>
                        <a:t>Достижения</a:t>
                      </a:r>
                      <a:endParaRPr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>
                          <a:sym typeface="Trebuchet MS"/>
                        </a:rPr>
                        <a:t>1.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Многопрофильная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 1537 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Организаторы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своих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 smtClean="0">
                          <a:sym typeface="Trebuchet MS"/>
                        </a:rPr>
                        <a:t>мероприятий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,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площадка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проведения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ВсОШ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, 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МОШ,</a:t>
                      </a:r>
                      <a:r>
                        <a:rPr lang="en-US" sz="1200" u="none" strike="noStrike" cap="none" baseline="0" dirty="0" smtClean="0">
                          <a:sym typeface="Trebuchet MS"/>
                        </a:rPr>
                        <a:t> </a:t>
                      </a:r>
                      <a:r>
                        <a:rPr lang="ru-RU" sz="1200" u="none" strike="noStrike" cap="none" baseline="0" dirty="0" smtClean="0">
                          <a:sym typeface="Trebuchet MS"/>
                        </a:rPr>
                        <a:t>ОЦПМ, </a:t>
                      </a:r>
                      <a:r>
                        <a:rPr lang="ru-RU" sz="1200" u="none" strike="noStrike" cap="none" baseline="0" dirty="0" err="1" smtClean="0">
                          <a:sym typeface="Trebuchet MS"/>
                        </a:rPr>
                        <a:t>Робостеп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>
                          <a:sym typeface="Trebuchet MS"/>
                        </a:rPr>
                        <a:t>2.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№641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им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Сергея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Есенина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Самое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большое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количество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участников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в ОЦПМ. 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Активное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сотрудничество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с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педагогами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/>
                      </a:r>
                      <a:br>
                        <a:rPr lang="en-US" sz="1200" u="none" strike="noStrike" cap="none" dirty="0" smtClean="0">
                          <a:sym typeface="Trebuchet MS"/>
                        </a:rPr>
                      </a:br>
                      <a:r>
                        <a:rPr lang="en-US" sz="1200" u="none" strike="noStrike" cap="none" dirty="0" err="1" smtClean="0">
                          <a:sym typeface="Trebuchet MS"/>
                        </a:rPr>
                        <a:t>из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других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 smtClean="0">
                          <a:sym typeface="Trebuchet MS"/>
                        </a:rPr>
                        <a:t>школ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>
                          <a:sym typeface="Trebuchet MS"/>
                        </a:rPr>
                        <a:t>3.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 548 «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Царицыно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»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Организаторы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мероприятий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: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Bitronics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lab, НТИ junior,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площадка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проведения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ОЦПМ, </a:t>
                      </a:r>
                      <a:r>
                        <a:rPr lang="en-US" sz="1200" u="none" strike="noStrike" cap="none" dirty="0" err="1" smtClean="0">
                          <a:sym typeface="Trebuchet MS"/>
                        </a:rPr>
                        <a:t>финал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 Т2С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>
                          <a:sym typeface="Trebuchet MS"/>
                        </a:rPr>
                        <a:t>4.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 1574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Направления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деятельности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: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нейротехнологии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,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летательная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и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космическая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 smtClean="0">
                          <a:sym typeface="Trebuchet MS"/>
                        </a:rPr>
                        <a:t>робототехника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>
                          <a:sym typeface="Trebuchet MS"/>
                        </a:rPr>
                        <a:t>5.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 444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Тренировочные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площадки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: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Eurobot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,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Предпрофессиональной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олимпиады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. 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/>
                      </a:r>
                      <a:br>
                        <a:rPr lang="en-US" sz="1200" u="none" strike="noStrike" cap="none" dirty="0" smtClean="0">
                          <a:sym typeface="Trebuchet MS"/>
                        </a:rPr>
                      </a:br>
                      <a:r>
                        <a:rPr lang="ru-RU" sz="1200" u="none" strike="noStrike" cap="none" dirty="0" smtClean="0">
                          <a:sym typeface="Trebuchet MS"/>
                        </a:rPr>
                        <a:t>Площадка проведения </a:t>
                      </a:r>
                      <a:r>
                        <a:rPr lang="ru-RU" sz="1200" u="none" strike="noStrike" cap="none" baseline="0" dirty="0" smtClean="0">
                          <a:sym typeface="Trebuchet MS"/>
                        </a:rPr>
                        <a:t>ОЦПМ, </a:t>
                      </a:r>
                      <a:r>
                        <a:rPr lang="ru-RU" sz="1200" u="none" strike="noStrike" cap="none" baseline="0" dirty="0" err="1" smtClean="0">
                          <a:sym typeface="Trebuchet MS"/>
                        </a:rPr>
                        <a:t>Робостеп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.</a:t>
                      </a:r>
                      <a:endParaRPr lang="ru-RU" sz="1200"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>
                          <a:sym typeface="Trebuchet MS"/>
                        </a:rPr>
                        <a:t>6.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Дворец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творчества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 smtClean="0">
                          <a:sym typeface="Trebuchet MS"/>
                        </a:rPr>
                        <a:t>детей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/>
                      </a:r>
                      <a:br>
                        <a:rPr lang="en-US" sz="1200" u="none" strike="noStrike" cap="none" dirty="0" smtClean="0">
                          <a:sym typeface="Trebuchet MS"/>
                        </a:rPr>
                      </a:br>
                      <a:r>
                        <a:rPr lang="en-US" sz="1200" u="none" strike="noStrike" cap="none" dirty="0" smtClean="0">
                          <a:sym typeface="Trebuchet MS"/>
                        </a:rPr>
                        <a:t>   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и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молодежи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имени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А.П.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Гайдара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Самая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крупная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площадка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проведения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финалов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(МОШ, МКОР, ОЦПМ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)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19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>
                          <a:sym typeface="Trebuchet MS"/>
                        </a:rPr>
                        <a:t>7. Школа № 1576</a:t>
                      </a:r>
                      <a:endParaRPr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 smtClean="0">
                          <a:sym typeface="Trebuchet MS"/>
                        </a:rPr>
                        <a:t>Площадка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проведения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ВсОШ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, МОШ. 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ru-RU" sz="1200" u="none" strike="noStrike" cap="none" dirty="0" smtClean="0">
                          <a:sym typeface="Trebuchet MS"/>
                        </a:rPr>
                        <a:t>8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. 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АНО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Робоцентр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Полигон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Организаторы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мероприятий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: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Киберштурм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,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Робомарафон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. 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/>
                      </a:r>
                      <a:br>
                        <a:rPr lang="en-US" sz="1200" u="none" strike="noStrike" cap="none" dirty="0" smtClean="0">
                          <a:sym typeface="Trebuchet MS"/>
                        </a:rPr>
                      </a:br>
                      <a:r>
                        <a:rPr lang="en-US" sz="1200" u="none" strike="noStrike" cap="none" dirty="0" err="1" smtClean="0">
                          <a:sym typeface="Trebuchet MS"/>
                        </a:rPr>
                        <a:t>Площадка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для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проведения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«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фестиваль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Науки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», «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фестиваль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идей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и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технологий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Rukami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»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ru-RU" sz="1200" u="none" strike="noStrike" cap="none" dirty="0" smtClean="0">
                          <a:sym typeface="Trebuchet MS"/>
                        </a:rPr>
                        <a:t>9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 1329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ru-RU" sz="1200" u="none" strike="noStrike" cap="none" dirty="0" smtClean="0">
                          <a:sym typeface="Trebuchet MS"/>
                        </a:rPr>
                        <a:t>П</a:t>
                      </a:r>
                      <a:r>
                        <a:rPr lang="en-US" sz="1200" u="none" strike="noStrike" cap="none" dirty="0" err="1" smtClean="0">
                          <a:sym typeface="Trebuchet MS"/>
                        </a:rPr>
                        <a:t>ервая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площадка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проведения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финала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Т2С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. Площадка проведения ОЦПМ.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smtClean="0">
                          <a:sym typeface="Trebuchet MS"/>
                        </a:rPr>
                        <a:t>1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0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 1279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Площадка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проведения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МОШ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, ОЦПМ.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smtClean="0">
                          <a:sym typeface="Trebuchet MS"/>
                        </a:rPr>
                        <a:t>1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1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 1579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err="1">
                          <a:sym typeface="Trebuchet MS"/>
                        </a:rPr>
                        <a:t>Консультирование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по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3д </a:t>
                      </a:r>
                      <a:r>
                        <a:rPr lang="en-US" sz="1200" u="none" strike="noStrike" cap="none" dirty="0" err="1" smtClean="0">
                          <a:sym typeface="Trebuchet MS"/>
                        </a:rPr>
                        <a:t>моделированию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. 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Площадка проведения </a:t>
                      </a:r>
                      <a:r>
                        <a:rPr lang="ru-RU" sz="1200" u="none" strike="noStrike" cap="none" dirty="0" err="1" smtClean="0">
                          <a:sym typeface="Trebuchet MS"/>
                        </a:rPr>
                        <a:t>ВсОШ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, МОШ, ОЦПМ.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en-US" sz="1200" u="none" strike="noStrike" cap="none" dirty="0" smtClean="0">
                          <a:sym typeface="Trebuchet MS"/>
                        </a:rPr>
                        <a:t>1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2</a:t>
                      </a:r>
                      <a:r>
                        <a:rPr lang="en-US" sz="1200" u="none" strike="noStrike" cap="none" dirty="0" smtClean="0">
                          <a:sym typeface="Trebuchet MS"/>
                        </a:rPr>
                        <a:t>. </a:t>
                      </a:r>
                      <a:r>
                        <a:rPr lang="en-US" sz="1200" u="none" strike="noStrike" cap="none" dirty="0" err="1">
                          <a:sym typeface="Trebuchet MS"/>
                        </a:rPr>
                        <a:t>Школа</a:t>
                      </a:r>
                      <a:r>
                        <a:rPr lang="en-US" sz="1200" u="none" strike="noStrike" cap="none" dirty="0">
                          <a:sym typeface="Trebuchet MS"/>
                        </a:rPr>
                        <a:t> № 2007 ФМШ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rebuchet MS"/>
                        <a:buNone/>
                      </a:pPr>
                      <a:r>
                        <a:rPr lang="ru-RU" sz="1200" u="none" strike="noStrike" cap="none" dirty="0" smtClean="0">
                          <a:sym typeface="Trebuchet MS"/>
                        </a:rPr>
                        <a:t>Площадка проведения </a:t>
                      </a:r>
                      <a:r>
                        <a:rPr lang="ru-RU" sz="1200" u="none" strike="noStrike" cap="none" dirty="0" err="1" smtClean="0">
                          <a:sym typeface="Trebuchet MS"/>
                        </a:rPr>
                        <a:t>ВсОШ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,</a:t>
                      </a:r>
                      <a:r>
                        <a:rPr lang="ru-RU" sz="1200" u="none" strike="noStrike" cap="none" baseline="0" dirty="0" smtClean="0">
                          <a:sym typeface="Trebuchet MS"/>
                        </a:rPr>
                        <a:t> </a:t>
                      </a:r>
                      <a:r>
                        <a:rPr lang="ru-RU" sz="1200" u="none" strike="noStrike" cap="none" dirty="0" smtClean="0">
                          <a:sym typeface="Trebuchet MS"/>
                        </a:rPr>
                        <a:t>ОЦПМ.</a:t>
                      </a:r>
                      <a:endParaRPr dirty="0"/>
                    </a:p>
                  </a:txBody>
                  <a:tcPr marL="91450" marR="91450" marT="45700" marB="457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"/>
          <p:cNvSpPr txBox="1">
            <a:spLocks noGrp="1"/>
          </p:cNvSpPr>
          <p:nvPr>
            <p:ph type="title"/>
          </p:nvPr>
        </p:nvSpPr>
        <p:spPr>
          <a:xfrm>
            <a:off x="755650" y="765175"/>
            <a:ext cx="923448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200"/>
              <a:buFont typeface="Trebuchet MS"/>
              <a:buNone/>
            </a:pPr>
            <a:r>
              <a:rPr lang="en-US" sz="3200" b="0" i="0" u="none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3200" b="0" i="0" u="none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48" y="235691"/>
            <a:ext cx="7578495" cy="6465275"/>
          </a:xfrm>
          <a:prstGeom prst="rect">
            <a:avLst/>
          </a:prstGeom>
          <a:ln>
            <a:solidFill>
              <a:srgbClr val="3C5B84"/>
            </a:solidFill>
          </a:ln>
          <a:effectLst>
            <a:outerShdw blurRad="63500" algn="ctr" rotWithShape="0">
              <a:prstClr val="black">
                <a:alpha val="68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200"/>
              <a:buFont typeface="Trebuchet MS"/>
              <a:buNone/>
            </a:pPr>
            <a:r>
              <a:rPr lang="en-US" sz="3200" b="0" i="0" u="none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3200" b="0" i="0" u="none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639887" y="2122487"/>
            <a:ext cx="8596312" cy="3881437"/>
          </a:xfrm>
        </p:spPr>
        <p:txBody>
          <a:bodyPr/>
          <a:lstStyle/>
          <a:p>
            <a:pPr algn="ctr">
              <a:spcBef>
                <a:spcPts val="3000"/>
              </a:spcBef>
            </a:pPr>
            <a:r>
              <a:rPr lang="ru-RU" sz="3600" dirty="0" smtClean="0"/>
              <a:t>«Академические»</a:t>
            </a:r>
          </a:p>
          <a:p>
            <a:pPr algn="ctr">
              <a:spcBef>
                <a:spcPts val="3000"/>
              </a:spcBef>
            </a:pPr>
            <a:r>
              <a:rPr lang="ru-RU" sz="3600" dirty="0" smtClean="0"/>
              <a:t>«Индустриальные»</a:t>
            </a:r>
          </a:p>
          <a:p>
            <a:pPr algn="ctr">
              <a:spcBef>
                <a:spcPts val="3000"/>
              </a:spcBef>
            </a:pPr>
            <a:r>
              <a:rPr lang="ru-RU" sz="3600" dirty="0" smtClean="0"/>
              <a:t>«Социально</a:t>
            </a:r>
            <a:r>
              <a:rPr lang="en-US" sz="3600" dirty="0" smtClean="0"/>
              <a:t>/</a:t>
            </a:r>
            <a:r>
              <a:rPr lang="ru-RU" sz="3600" dirty="0" smtClean="0"/>
              <a:t>общественные»</a:t>
            </a:r>
            <a:endParaRPr lang="ru-RU" sz="3600" dirty="0"/>
          </a:p>
        </p:txBody>
      </p:sp>
      <p:sp>
        <p:nvSpPr>
          <p:cNvPr id="307" name="Google Shape;307;p9"/>
          <p:cNvSpPr txBox="1"/>
          <p:nvPr/>
        </p:nvSpPr>
        <p:spPr>
          <a:xfrm>
            <a:off x="1478756" y="1077912"/>
            <a:ext cx="9234487" cy="36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Trebuchet MS"/>
              <a:buNone/>
            </a:pPr>
            <a:r>
              <a:rPr lang="ru-RU" sz="3600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ПАРТНЁРЫ</a:t>
            </a:r>
            <a:endParaRPr sz="3600" dirty="0">
              <a:solidFill>
                <a:srgbClr val="3C5B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0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>
            <a:spLocks noGrp="1"/>
          </p:cNvSpPr>
          <p:nvPr>
            <p:ph type="title"/>
          </p:nvPr>
        </p:nvSpPr>
        <p:spPr>
          <a:xfrm>
            <a:off x="755650" y="1060450"/>
            <a:ext cx="9234487" cy="108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200"/>
              <a:buFont typeface="Trebuchet MS"/>
              <a:buNone/>
            </a:pPr>
            <a:r>
              <a:rPr lang="en-US" sz="3200" b="0" i="0" u="none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3200" b="0" i="0" u="none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/>
          </a:p>
        </p:txBody>
      </p:sp>
      <p:sp>
        <p:nvSpPr>
          <p:cNvPr id="307" name="Google Shape;307;p9"/>
          <p:cNvSpPr txBox="1"/>
          <p:nvPr/>
        </p:nvSpPr>
        <p:spPr>
          <a:xfrm>
            <a:off x="317500" y="1160462"/>
            <a:ext cx="11569700" cy="82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Trebuchet MS"/>
              <a:buNone/>
            </a:pPr>
            <a:r>
              <a:rPr lang="ru-RU" sz="3600" dirty="0" smtClean="0">
                <a:solidFill>
                  <a:srgbClr val="3C5B84"/>
                </a:solidFill>
                <a:latin typeface="Trebuchet MS"/>
                <a:sym typeface="Trebuchet MS"/>
              </a:rPr>
              <a:t>ИНФОРМАЦИОННАЯ ПОДДЕРЖКА</a:t>
            </a:r>
            <a:endParaRPr sz="3600" dirty="0">
              <a:solidFill>
                <a:srgbClr val="3C5B8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71650" y="2087561"/>
            <a:ext cx="1011555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800" dirty="0"/>
              <a:t>Сайт mosorobotics.ru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800" dirty="0" smtClean="0"/>
              <a:t>Открытые </a:t>
            </a:r>
            <a:r>
              <a:rPr lang="ru-RU" sz="2800" dirty="0"/>
              <a:t>методические материалы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800" dirty="0" smtClean="0"/>
              <a:t>Новостной </a:t>
            </a:r>
            <a:r>
              <a:rPr lang="ru-RU" sz="2800" dirty="0" err="1" smtClean="0"/>
              <a:t>телеграм</a:t>
            </a:r>
            <a:r>
              <a:rPr lang="ru-RU" sz="2800" dirty="0"/>
              <a:t>-</a:t>
            </a:r>
            <a:r>
              <a:rPr lang="ru-RU" sz="2800" dirty="0" smtClean="0"/>
              <a:t>канал</a:t>
            </a:r>
            <a:endParaRPr lang="ru-RU" sz="2800" dirty="0"/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800" dirty="0" smtClean="0"/>
              <a:t>Оперативная </a:t>
            </a:r>
            <a:r>
              <a:rPr lang="ru-RU" sz="2800" dirty="0"/>
              <a:t>связь </a:t>
            </a:r>
            <a:r>
              <a:rPr lang="ru-RU" sz="2800" dirty="0" smtClean="0"/>
              <a:t>с </a:t>
            </a:r>
            <a:r>
              <a:rPr lang="ru-RU" sz="2800" dirty="0"/>
              <a:t>участниками сообщества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sz="2800" dirty="0" smtClean="0"/>
              <a:t>Телеграм</a:t>
            </a:r>
            <a:r>
              <a:rPr lang="ru-RU" sz="2800" dirty="0"/>
              <a:t>-</a:t>
            </a:r>
            <a:r>
              <a:rPr lang="ru-RU" sz="2800" dirty="0" smtClean="0"/>
              <a:t>канал </a:t>
            </a:r>
            <a:r>
              <a:rPr lang="ru-RU" sz="2800" dirty="0"/>
              <a:t>для помощи в трудоустройстве педагогам робототехники</a:t>
            </a:r>
          </a:p>
        </p:txBody>
      </p:sp>
    </p:spTree>
    <p:extLst>
      <p:ext uri="{BB962C8B-B14F-4D97-AF65-F5344CB8AC3E}">
        <p14:creationId xmlns:p14="http://schemas.microsoft.com/office/powerpoint/2010/main" val="1461209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 txBox="1">
            <a:spLocks noGrp="1"/>
          </p:cNvSpPr>
          <p:nvPr>
            <p:ph type="title"/>
          </p:nvPr>
        </p:nvSpPr>
        <p:spPr>
          <a:xfrm>
            <a:off x="1317985" y="988290"/>
            <a:ext cx="9556029" cy="94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200"/>
              <a:buFont typeface="Trebuchet MS"/>
              <a:buNone/>
            </a:pPr>
            <a:r>
              <a:rPr lang="ru-RU" dirty="0" smtClean="0">
                <a:solidFill>
                  <a:srgbClr val="3C5B84"/>
                </a:solidFill>
              </a:rPr>
              <a:t>РАБОТА С ПЕДАГОГАМИ</a:t>
            </a:r>
            <a:endParaRPr dirty="0">
              <a:solidFill>
                <a:srgbClr val="3C5B84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1962" y="1855787"/>
            <a:ext cx="8596312" cy="3881437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ru-RU" sz="2400" dirty="0">
                <a:solidFill>
                  <a:schemeClr val="tx1"/>
                </a:solidFill>
              </a:rPr>
              <a:t>Ассоциация Учителей Робототехники </a:t>
            </a:r>
            <a:r>
              <a:rPr lang="en-US" sz="2400" dirty="0" smtClean="0">
                <a:solidFill>
                  <a:schemeClr val="tx1"/>
                </a:solidFill>
              </a:rPr>
              <a:t>—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активное </a:t>
            </a:r>
            <a:r>
              <a:rPr lang="ru-RU" sz="2400" dirty="0">
                <a:solidFill>
                  <a:schemeClr val="tx1"/>
                </a:solidFill>
              </a:rPr>
              <a:t>сообщество увлеченных педагогов</a:t>
            </a:r>
          </a:p>
          <a:p>
            <a:pPr>
              <a:spcBef>
                <a:spcPts val="300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Оперативный обмен </a:t>
            </a:r>
            <a:r>
              <a:rPr lang="ru-RU" sz="2400" dirty="0">
                <a:solidFill>
                  <a:schemeClr val="tx1"/>
                </a:solidFill>
              </a:rPr>
              <a:t>информацией</a:t>
            </a:r>
          </a:p>
          <a:p>
            <a:pPr>
              <a:spcBef>
                <a:spcPts val="300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Курсы </a:t>
            </a:r>
            <a:r>
              <a:rPr lang="ru-RU" sz="2400" dirty="0">
                <a:solidFill>
                  <a:schemeClr val="tx1"/>
                </a:solidFill>
              </a:rPr>
              <a:t>повышения квалификации</a:t>
            </a:r>
          </a:p>
          <a:p>
            <a:pPr>
              <a:spcBef>
                <a:spcPts val="300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Уникальные мастер</a:t>
            </a:r>
            <a:r>
              <a:rPr lang="en-US" sz="2400" dirty="0" smtClean="0">
                <a:solidFill>
                  <a:schemeClr val="tx1"/>
                </a:solidFill>
              </a:rPr>
              <a:t>-</a:t>
            </a:r>
            <a:r>
              <a:rPr lang="ru-RU" sz="2400" dirty="0" smtClean="0">
                <a:solidFill>
                  <a:schemeClr val="tx1"/>
                </a:solidFill>
              </a:rPr>
              <a:t>классы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от </a:t>
            </a:r>
            <a:r>
              <a:rPr lang="ru-RU" sz="2400" dirty="0">
                <a:solidFill>
                  <a:schemeClr val="tx1"/>
                </a:solidFill>
              </a:rPr>
              <a:t>лучших практиков России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2;p10"/>
          <p:cNvSpPr txBox="1">
            <a:spLocks noGrp="1"/>
          </p:cNvSpPr>
          <p:nvPr>
            <p:ph type="title"/>
          </p:nvPr>
        </p:nvSpPr>
        <p:spPr>
          <a:xfrm>
            <a:off x="1317985" y="940790"/>
            <a:ext cx="9556029" cy="94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200"/>
              <a:buFont typeface="Trebuchet MS"/>
              <a:buNone/>
            </a:pPr>
            <a:r>
              <a:rPr lang="ru-RU" dirty="0">
                <a:solidFill>
                  <a:srgbClr val="3C5B84"/>
                </a:solidFill>
              </a:rPr>
              <a:t>КАЛЕНДАРЬ МЕРОПРИЯТИЙ</a:t>
            </a:r>
            <a:endParaRPr dirty="0">
              <a:solidFill>
                <a:srgbClr val="3C5B84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65DEFC-2208-4377-2AC0-1B0898CD6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9" y="1530594"/>
            <a:ext cx="9840229" cy="44832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ABCF44-259E-7A0F-0731-09D7265EE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785" y="1194130"/>
            <a:ext cx="2235314" cy="2235314"/>
          </a:xfrm>
          <a:prstGeom prst="rect">
            <a:avLst/>
          </a:prstGeom>
        </p:spPr>
      </p:pic>
      <p:sp>
        <p:nvSpPr>
          <p:cNvPr id="9" name="Google Shape;267;p5">
            <a:extLst>
              <a:ext uri="{FF2B5EF4-FFF2-40B4-BE49-F238E27FC236}">
                <a16:creationId xmlns:a16="http://schemas.microsoft.com/office/drawing/2014/main" id="{635FFFC0-D924-8511-D458-E98A01412DE4}"/>
              </a:ext>
            </a:extLst>
          </p:cNvPr>
          <p:cNvSpPr txBox="1">
            <a:spLocks/>
          </p:cNvSpPr>
          <p:nvPr/>
        </p:nvSpPr>
        <p:spPr>
          <a:xfrm>
            <a:off x="9888538" y="2930600"/>
            <a:ext cx="2774914" cy="2235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3000"/>
              </a:spcBef>
            </a:pPr>
            <a:r>
              <a:rPr lang="en-US" sz="1800" b="1" dirty="0" err="1">
                <a:solidFill>
                  <a:schemeClr val="tx1"/>
                </a:solidFill>
              </a:rPr>
              <a:t>Mosrobotics.ru</a:t>
            </a:r>
            <a:r>
              <a:rPr lang="en-US" sz="1800" b="1" dirty="0">
                <a:solidFill>
                  <a:schemeClr val="tx1"/>
                </a:solidFill>
              </a:rPr>
              <a:t> - &gt;</a:t>
            </a:r>
            <a:r>
              <a:rPr lang="ru-RU" sz="1800" b="1" dirty="0">
                <a:solidFill>
                  <a:schemeClr val="tx1"/>
                </a:solidFill>
              </a:rPr>
              <a:t/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ru-RU" sz="1800" b="1" dirty="0">
                <a:solidFill>
                  <a:schemeClr val="tx1"/>
                </a:solidFill>
              </a:rPr>
              <a:t/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о нас –</a:t>
            </a:r>
            <a:r>
              <a:rPr lang="en-US" sz="1800" b="1" dirty="0">
                <a:solidFill>
                  <a:schemeClr val="tx1"/>
                </a:solidFill>
              </a:rPr>
              <a:t>&gt; </a:t>
            </a:r>
            <a:r>
              <a:rPr lang="ru-RU" sz="1800" b="1" dirty="0">
                <a:solidFill>
                  <a:schemeClr val="tx1"/>
                </a:solidFill>
              </a:rPr>
              <a:t/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/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календарь мероприятий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2;p10"/>
          <p:cNvSpPr txBox="1">
            <a:spLocks noGrp="1"/>
          </p:cNvSpPr>
          <p:nvPr>
            <p:ph type="title"/>
          </p:nvPr>
        </p:nvSpPr>
        <p:spPr>
          <a:xfrm>
            <a:off x="569839" y="822036"/>
            <a:ext cx="9556029" cy="94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200"/>
              <a:buFont typeface="Trebuchet MS"/>
              <a:buNone/>
            </a:pPr>
            <a:r>
              <a:rPr lang="ru-RU" dirty="0">
                <a:solidFill>
                  <a:srgbClr val="3C5B84"/>
                </a:solidFill>
              </a:rPr>
              <a:t>СУДЕЙСКИЙ КОРПУС</a:t>
            </a:r>
            <a:endParaRPr dirty="0">
              <a:solidFill>
                <a:srgbClr val="3C5B84"/>
              </a:solidFill>
            </a:endParaRPr>
          </a:p>
        </p:txBody>
      </p:sp>
      <p:sp>
        <p:nvSpPr>
          <p:cNvPr id="7" name="Google Shape;327;p11">
            <a:extLst>
              <a:ext uri="{FF2B5EF4-FFF2-40B4-BE49-F238E27FC236}">
                <a16:creationId xmlns:a16="http://schemas.microsoft.com/office/drawing/2014/main" id="{221A8D6D-AE10-58D8-02C1-B51087E5865D}"/>
              </a:ext>
            </a:extLst>
          </p:cNvPr>
          <p:cNvSpPr txBox="1"/>
          <p:nvPr/>
        </p:nvSpPr>
        <p:spPr>
          <a:xfrm>
            <a:off x="3984642" y="3153137"/>
            <a:ext cx="450771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rebuchet MS"/>
              <a:buNone/>
            </a:pPr>
            <a:r>
              <a:rPr lang="en-US" sz="2400" b="1" dirty="0" err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info@</a:t>
            </a:r>
            <a:r>
              <a:rPr lang="en-US" sz="2400" b="1" i="0" u="none" dirty="0" err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mosrobotics.ru</a:t>
            </a:r>
            <a:endParaRPr lang="ru-RU" sz="1100" b="1" i="0" u="none" dirty="0">
              <a:solidFill>
                <a:srgbClr val="C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rebuchet MS"/>
              <a:buNone/>
            </a:pPr>
            <a:r>
              <a:rPr lang="ru-RU" sz="2400" b="1" i="0" u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2400" b="1" i="0" u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2400" b="1" i="0" u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Тема: СУДЬЯ</a:t>
            </a:r>
            <a:endParaRPr lang="ru-RU" sz="1100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4542C4E9-D61A-6DD4-93BE-D9713ED08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890" y="1212419"/>
            <a:ext cx="4420116" cy="3881437"/>
          </a:xfrm>
        </p:spPr>
        <p:txBody>
          <a:bodyPr/>
          <a:lstStyle/>
          <a:p>
            <a:pPr marL="137160" indent="0">
              <a:spcBef>
                <a:spcPts val="600"/>
              </a:spcBef>
              <a:buNone/>
            </a:pPr>
            <a:r>
              <a:rPr lang="ru-RU" sz="2400" dirty="0">
                <a:solidFill>
                  <a:schemeClr val="tx1"/>
                </a:solidFill>
              </a:rPr>
              <a:t>Для вас: </a:t>
            </a: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Возможность увидеть олимпиаду изнутри</a:t>
            </a: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Поучаствовать в важных городских событиях в мире робототехники</a:t>
            </a: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Увидеть множество различных решений</a:t>
            </a: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Получить бесценный опыт судейства</a:t>
            </a: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5336DD58-FADF-F547-91BF-CD492160021F}"/>
              </a:ext>
            </a:extLst>
          </p:cNvPr>
          <p:cNvSpPr txBox="1">
            <a:spLocks/>
          </p:cNvSpPr>
          <p:nvPr/>
        </p:nvSpPr>
        <p:spPr>
          <a:xfrm>
            <a:off x="7915810" y="848425"/>
            <a:ext cx="4420116" cy="388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6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137160" indent="0">
              <a:spcBef>
                <a:spcPts val="3000"/>
              </a:spcBef>
              <a:buFont typeface="Noto Sans Symbols"/>
              <a:buNone/>
            </a:pPr>
            <a:r>
              <a:rPr lang="ru-RU" sz="2400" dirty="0">
                <a:solidFill>
                  <a:schemeClr val="tx1"/>
                </a:solidFill>
              </a:rPr>
              <a:t>Кого мы ищем:</a:t>
            </a: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Робототехников</a:t>
            </a: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Специалистов по электронике и электротехнике</a:t>
            </a: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</a:rPr>
              <a:t>Ответственных людей, готовых работать в выходные </a:t>
            </a:r>
            <a:endParaRPr lang="ru-RU" sz="24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29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 txBox="1"/>
          <p:nvPr/>
        </p:nvSpPr>
        <p:spPr>
          <a:xfrm>
            <a:off x="7104062" y="1773237"/>
            <a:ext cx="3017837" cy="156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C82"/>
              </a:buClr>
              <a:buSzPts val="3200"/>
              <a:buFont typeface="Trebuchet MS"/>
              <a:buNone/>
            </a:pPr>
            <a:r>
              <a:rPr lang="en-US" sz="3200" b="0" i="0" u="none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Ассоциация</a:t>
            </a:r>
            <a:r>
              <a:rPr lang="en-US" sz="3200" b="0" i="0" u="none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>
              <a:solidFill>
                <a:srgbClr val="3C5B84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C82"/>
              </a:buClr>
              <a:buSzPts val="3200"/>
              <a:buFont typeface="Trebuchet MS"/>
              <a:buNone/>
            </a:pPr>
            <a:r>
              <a:rPr lang="en-US" sz="3200" b="0" i="0" u="none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учителей</a:t>
            </a:r>
            <a:endParaRPr dirty="0">
              <a:solidFill>
                <a:srgbClr val="3C5B84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5C82"/>
              </a:buClr>
              <a:buSzPts val="3200"/>
              <a:buFont typeface="Trebuchet MS"/>
              <a:buNone/>
            </a:pPr>
            <a:r>
              <a:rPr lang="en-US" sz="3200" b="0" i="0" u="none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робототехники</a:t>
            </a:r>
            <a:endParaRPr dirty="0">
              <a:solidFill>
                <a:srgbClr val="3C5B84"/>
              </a:solidFill>
            </a:endParaRPr>
          </a:p>
        </p:txBody>
      </p:sp>
      <p:sp>
        <p:nvSpPr>
          <p:cNvPr id="327" name="Google Shape;327;p11"/>
          <p:cNvSpPr txBox="1"/>
          <p:nvPr/>
        </p:nvSpPr>
        <p:spPr>
          <a:xfrm>
            <a:off x="7070725" y="3454400"/>
            <a:ext cx="309245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rebuchet MS"/>
              <a:buNone/>
            </a:pPr>
            <a:r>
              <a:rPr lang="en-US" sz="3200" b="1" i="0" u="none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mosrobotics.ru</a:t>
            </a:r>
            <a:endParaRPr dirty="0"/>
          </a:p>
        </p:txBody>
      </p:sp>
      <p:sp>
        <p:nvSpPr>
          <p:cNvPr id="328" name="Google Shape;328;p11"/>
          <p:cNvSpPr txBox="1"/>
          <p:nvPr/>
        </p:nvSpPr>
        <p:spPr>
          <a:xfrm>
            <a:off x="7213599" y="4221162"/>
            <a:ext cx="37961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A8D6"/>
              </a:buClr>
              <a:buSzPts val="2400"/>
              <a:buFont typeface="Trebuchet MS"/>
              <a:buNone/>
            </a:pPr>
            <a:r>
              <a:rPr lang="en-US" sz="2400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aur@</a:t>
            </a:r>
            <a:r>
              <a:rPr lang="en-US" sz="2400" b="0" i="0" u="none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mosrobotics.ru</a:t>
            </a:r>
            <a:endParaRPr dirty="0">
              <a:solidFill>
                <a:srgbClr val="3C5B84"/>
              </a:solidFill>
            </a:endParaRPr>
          </a:p>
        </p:txBody>
      </p:sp>
      <p:pic>
        <p:nvPicPr>
          <p:cNvPr id="329" name="Google Shape;32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5912" y="1628775"/>
            <a:ext cx="3168650" cy="4113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254000"/>
            <a:ext cx="18415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Заголовок 1"/>
          <p:cNvSpPr>
            <a:spLocks noGrp="1"/>
          </p:cNvSpPr>
          <p:nvPr>
            <p:ph type="ctrTitle"/>
          </p:nvPr>
        </p:nvSpPr>
        <p:spPr>
          <a:xfrm>
            <a:off x="0" y="1887538"/>
            <a:ext cx="12072938" cy="855662"/>
          </a:xfrm>
        </p:spPr>
        <p:txBody>
          <a:bodyPr/>
          <a:lstStyle/>
          <a:p>
            <a:pPr algn="ctr" eaLnBrk="1" hangingPunct="1"/>
            <a:r>
              <a:rPr lang="ru-RU" altLang="ru-RU" sz="3200" smtClean="0">
                <a:solidFill>
                  <a:srgbClr val="BF3333"/>
                </a:solidFill>
              </a:rPr>
              <a:t>Олимпиады, организуемые ЦПМ 2022/2023</a:t>
            </a:r>
          </a:p>
        </p:txBody>
      </p:sp>
      <p:sp>
        <p:nvSpPr>
          <p:cNvPr id="614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24388" y="3959225"/>
            <a:ext cx="7119937" cy="914400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4297C3"/>
                </a:solidFill>
              </a:rPr>
              <a:t>Мустафин Сергей Владимирович</a:t>
            </a:r>
          </a:p>
          <a:p>
            <a:pPr eaLnBrk="1" hangingPunct="1"/>
            <a:r>
              <a:rPr lang="ru-RU" altLang="ru-RU" sz="2000" smtClean="0">
                <a:solidFill>
                  <a:srgbClr val="4297C3"/>
                </a:solidFill>
              </a:rPr>
              <a:t>Методист ЦПМ</a:t>
            </a:r>
          </a:p>
        </p:txBody>
      </p:sp>
      <p:sp>
        <p:nvSpPr>
          <p:cNvPr id="5125" name="TextBox 3">
            <a:extLst>
              <a:ext uri="{FF2B5EF4-FFF2-40B4-BE49-F238E27FC236}">
                <a16:creationId xmlns:a16="http://schemas.microsoft.com/office/drawing/2014/main" id="{39321960-C414-4D42-99E1-3DE68F7DD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561975"/>
            <a:ext cx="1943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Центр Педагогического Мастерства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2D04D-AC8B-E641-A713-168520C8CEB5}"/>
              </a:ext>
            </a:extLst>
          </p:cNvPr>
          <p:cNvSpPr txBox="1"/>
          <p:nvPr/>
        </p:nvSpPr>
        <p:spPr>
          <a:xfrm>
            <a:off x="3432175" y="6021388"/>
            <a:ext cx="45847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65657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Ассоциация учителей робототехники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65657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65657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Москва 2022</a:t>
            </a:r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93700"/>
            <a:ext cx="116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Прямоугольник 10">
            <a:extLst>
              <a:ext uri="{FF2B5EF4-FFF2-40B4-BE49-F238E27FC236}">
                <a16:creationId xmlns:a16="http://schemas.microsoft.com/office/drawing/2014/main" id="{37B09217-DC91-3848-97E0-68E2954F4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350" y="549275"/>
            <a:ext cx="2016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Ассоциация учителей робототехники</a:t>
            </a:r>
          </a:p>
        </p:txBody>
      </p:sp>
      <p:sp>
        <p:nvSpPr>
          <p:cNvPr id="9" name="Прямоугольник 13">
            <a:extLst>
              <a:ext uri="{FF2B5EF4-FFF2-40B4-BE49-F238E27FC236}">
                <a16:creationId xmlns:a16="http://schemas.microsoft.com/office/drawing/2014/main" id="{6FCFDC4D-3250-1A4C-ABB5-27B2C5069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3111500"/>
            <a:ext cx="3889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mosrobotics.ru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t.me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/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mosrobotics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154" name="Рисунок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187825"/>
            <a:ext cx="2671762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"/>
          <p:cNvSpPr txBox="1"/>
          <p:nvPr/>
        </p:nvSpPr>
        <p:spPr>
          <a:xfrm>
            <a:off x="423862" y="876656"/>
            <a:ext cx="11334028" cy="90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ABDB"/>
              </a:buClr>
              <a:buSzPts val="3600"/>
              <a:buFont typeface="Times New Roman"/>
              <a:buNone/>
            </a:pPr>
            <a:r>
              <a:rPr lang="en-US" sz="28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Повестка</a:t>
            </a:r>
            <a:r>
              <a:rPr lang="en-US" sz="2800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800" dirty="0" err="1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дня</a:t>
            </a:r>
            <a:r>
              <a:rPr lang="ru-RU" sz="2800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800" dirty="0" err="1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Очередного</a:t>
            </a:r>
            <a:r>
              <a:rPr lang="en-US" sz="2800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8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Общего</a:t>
            </a:r>
            <a:r>
              <a:rPr lang="en-US" sz="2800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8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собрания</a:t>
            </a:r>
            <a:r>
              <a:rPr lang="en-US" sz="2800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ru-RU" sz="2800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/>
            </a:r>
            <a:br>
              <a:rPr lang="ru-RU" sz="2800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</a:br>
            <a:r>
              <a:rPr lang="en-US" sz="2000" dirty="0" err="1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членов</a:t>
            </a:r>
            <a:r>
              <a:rPr lang="en-US" sz="2000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0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Региональной</a:t>
            </a:r>
            <a:r>
              <a:rPr lang="en-US" sz="2000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0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Общественной</a:t>
            </a:r>
            <a:r>
              <a:rPr lang="en-US" sz="2000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0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организации</a:t>
            </a:r>
            <a:r>
              <a:rPr lang="en-US" sz="2000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«</a:t>
            </a:r>
            <a:r>
              <a:rPr lang="en-US" sz="20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Ассоциация</a:t>
            </a:r>
            <a:r>
              <a:rPr lang="en-US" sz="2000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0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учителей</a:t>
            </a:r>
            <a:r>
              <a:rPr lang="en-US" sz="2000" dirty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 </a:t>
            </a:r>
            <a:r>
              <a:rPr lang="en-US" sz="2000" dirty="0" err="1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робототехники</a:t>
            </a:r>
            <a:r>
              <a:rPr lang="en-US" sz="2000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imes New Roman"/>
              </a:rPr>
              <a:t>»</a:t>
            </a:r>
            <a:endParaRPr sz="2000" dirty="0">
              <a:solidFill>
                <a:srgbClr val="3C5B84"/>
              </a:solidFill>
            </a:endParaRPr>
          </a:p>
        </p:txBody>
      </p:sp>
      <p:sp>
        <p:nvSpPr>
          <p:cNvPr id="253" name="Google Shape;253;p3"/>
          <p:cNvSpPr txBox="1"/>
          <p:nvPr/>
        </p:nvSpPr>
        <p:spPr>
          <a:xfrm>
            <a:off x="1986351" y="1784838"/>
            <a:ext cx="11406908" cy="429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1. Шишов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А.А., директор ГАОУ ДПО ЦПМ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— Приветственное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слово</a:t>
            </a:r>
          </a:p>
          <a:p>
            <a:pPr lvl="0">
              <a:spcBef>
                <a:spcPts val="600"/>
              </a:spcBef>
            </a:pP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2. Страхов А.В., Президент РОО АУР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—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Отчет о деятельности Ассоциации в 2021-2022 учебном году. </a:t>
            </a:r>
          </a:p>
          <a:p>
            <a:pPr lvl="0">
              <a:spcBef>
                <a:spcPts val="600"/>
              </a:spcBef>
            </a:pP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3. Петровская Н.В., заместитель директора ГАОУ ДПО ЦПМ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—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О Центре развития технологического образования и курсах повышения квалификации.</a:t>
            </a:r>
          </a:p>
          <a:p>
            <a:pPr lvl="0">
              <a:spcBef>
                <a:spcPts val="600"/>
              </a:spcBef>
            </a:pP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4. Мустафин С.В., главный тренер сборной Москвы по робототехнике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—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Изменения и нововведения в олимпиадах 2022/2023 года (робототехника, технология).</a:t>
            </a:r>
          </a:p>
          <a:p>
            <a:pPr lvl="0">
              <a:spcBef>
                <a:spcPts val="600"/>
              </a:spcBef>
            </a:pP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5. </a:t>
            </a:r>
            <a:r>
              <a:rPr lang="ru-RU" dirty="0" err="1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Огарко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А.К., Председатель Федерации спортивной и образовательной робототехники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—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Робототехнические мероприятия для детей в 2022-2023 учебном году (календарь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).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6.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Струков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Т.С.,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Старший методист ГБОУ Школа № 2007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ФМШ </a:t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— XIX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Семинар «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Интеграция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основного и дополнительного физико-математического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образования» </a:t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(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Секция робототехники)</a:t>
            </a:r>
            <a:b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7. </a:t>
            </a:r>
            <a:r>
              <a:rPr lang="ru-RU" dirty="0" err="1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Зяблицкая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М.А., руководитель проектов компании </a:t>
            </a:r>
            <a:r>
              <a:rPr lang="ru-RU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EdCase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,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эксперт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международных робототехнических соревнований </a:t>
            </a:r>
            <a:r>
              <a:rPr lang="ru-RU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MakeX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 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/>
            </a:r>
            <a:b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</a:b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	—Технологические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решения для детских робототехнических задач.</a:t>
            </a:r>
          </a:p>
          <a:p>
            <a:pPr lvl="0">
              <a:spcBef>
                <a:spcPts val="600"/>
              </a:spcBef>
            </a:pP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8</a:t>
            </a:r>
            <a:r>
              <a:rPr lang="ru-RU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. </a:t>
            </a:r>
            <a:r>
              <a:rPr lang="ru-RU" dirty="0">
                <a:solidFill>
                  <a:schemeClr val="dk1"/>
                </a:solidFill>
                <a:latin typeface="Trebuchet MS"/>
                <a:ea typeface="Trebuchet MS"/>
                <a:cs typeface="Trebuchet MS"/>
              </a:rPr>
              <a:t>Разное.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711B0008-5E4B-6446-B314-095F0AD0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84225"/>
            <a:ext cx="9234487" cy="8493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err="1">
                <a:solidFill>
                  <a:srgbClr val="C13232"/>
                </a:solidFill>
              </a:rPr>
              <a:t>ВсОШ</a:t>
            </a:r>
            <a:r>
              <a:rPr lang="ru-RU" sz="4000" dirty="0">
                <a:solidFill>
                  <a:srgbClr val="C13232"/>
                </a:solidFill>
              </a:rPr>
              <a:t>   </a:t>
            </a:r>
            <a:r>
              <a:rPr lang="ru-RU" sz="4000" dirty="0">
                <a:solidFill>
                  <a:srgbClr val="0070C0"/>
                </a:solidFill>
              </a:rPr>
              <a:t>По технологии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C13232"/>
                </a:solidFill>
              </a:rPr>
              <a:t/>
            </a:r>
            <a:br>
              <a:rPr lang="ru-RU" dirty="0">
                <a:solidFill>
                  <a:srgbClr val="C13232"/>
                </a:solidFill>
              </a:rPr>
            </a:br>
            <a:endParaRPr lang="ru-RU" dirty="0">
              <a:solidFill>
                <a:srgbClr val="C1323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86F710C-0879-4247-B366-90A4A42FC85B}"/>
              </a:ext>
            </a:extLst>
          </p:cNvPr>
          <p:cNvSpPr/>
          <p:nvPr/>
        </p:nvSpPr>
        <p:spPr>
          <a:xfrm>
            <a:off x="407988" y="1557338"/>
            <a:ext cx="11352212" cy="78581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Культура Дома (КД)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C1F7ADB-C5FB-2D48-8844-6F0D759021F5}"/>
              </a:ext>
            </a:extLst>
          </p:cNvPr>
          <p:cNvSpPr/>
          <p:nvPr/>
        </p:nvSpPr>
        <p:spPr>
          <a:xfrm>
            <a:off x="407988" y="2636838"/>
            <a:ext cx="11352212" cy="78581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Техника технологии и техническое творчество (</a:t>
            </a:r>
            <a:r>
              <a:rPr kumimoji="0" lang="ru-RU" sz="28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ТТиТТ</a:t>
            </a: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458B3A-4477-674C-8C06-17D7AF19422B}"/>
              </a:ext>
            </a:extLst>
          </p:cNvPr>
          <p:cNvSpPr/>
          <p:nvPr/>
        </p:nvSpPr>
        <p:spPr>
          <a:xfrm>
            <a:off x="407988" y="3779838"/>
            <a:ext cx="11352212" cy="795337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Робототехника (2022/23)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AA17916-9F85-C245-B6D9-9A33471D1C49}"/>
              </a:ext>
            </a:extLst>
          </p:cNvPr>
          <p:cNvSpPr/>
          <p:nvPr/>
        </p:nvSpPr>
        <p:spPr>
          <a:xfrm>
            <a:off x="407988" y="4960938"/>
            <a:ext cx="11352212" cy="795337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Информационная безопасность (2022/23)</a:t>
            </a:r>
          </a:p>
        </p:txBody>
      </p:sp>
    </p:spTree>
    <p:extLst>
      <p:ext uri="{BB962C8B-B14F-4D97-AF65-F5344CB8AC3E}">
        <p14:creationId xmlns:p14="http://schemas.microsoft.com/office/powerpoint/2010/main" val="29117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E56D8C5A-B17A-B04E-9E60-874BAE9AB3B1}"/>
              </a:ext>
            </a:extLst>
          </p:cNvPr>
          <p:cNvCxnSpPr>
            <a:cxnSpLocks/>
          </p:cNvCxnSpPr>
          <p:nvPr/>
        </p:nvCxnSpPr>
        <p:spPr>
          <a:xfrm flipH="1">
            <a:off x="119063" y="2133600"/>
            <a:ext cx="11880850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68CD614C-7BBE-964C-BDCC-18F4B0E9E699}"/>
              </a:ext>
            </a:extLst>
          </p:cNvPr>
          <p:cNvCxnSpPr>
            <a:cxnSpLocks/>
          </p:cNvCxnSpPr>
          <p:nvPr/>
        </p:nvCxnSpPr>
        <p:spPr>
          <a:xfrm flipH="1">
            <a:off x="119063" y="4076700"/>
            <a:ext cx="11880850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6A5163E-ECB4-6F41-BD81-03636A3DF564}"/>
              </a:ext>
            </a:extLst>
          </p:cNvPr>
          <p:cNvSpPr/>
          <p:nvPr/>
        </p:nvSpPr>
        <p:spPr>
          <a:xfrm>
            <a:off x="2424113" y="1147763"/>
            <a:ext cx="2303462" cy="78581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6A0FFE-2262-B040-BDDA-19CF9BC3003D}"/>
              </a:ext>
            </a:extLst>
          </p:cNvPr>
          <p:cNvSpPr/>
          <p:nvPr/>
        </p:nvSpPr>
        <p:spPr>
          <a:xfrm>
            <a:off x="4964113" y="1147763"/>
            <a:ext cx="2305050" cy="78581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ТТиТТ</a:t>
            </a:r>
            <a:endParaRPr kumimoji="0" lang="ru-RU" sz="2800" b="0" i="0" u="none" strike="noStrike" kern="1200" cap="none" spc="0" normalizeH="0" baseline="0" noProof="0" dirty="0">
              <a:ln w="0"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119063" y="1412875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Защита проекта</a:t>
            </a:r>
          </a:p>
        </p:txBody>
      </p:sp>
      <p:sp>
        <p:nvSpPr>
          <p:cNvPr id="9223" name="TextBox 13"/>
          <p:cNvSpPr txBox="1">
            <a:spLocks noChangeArrowheads="1"/>
          </p:cNvSpPr>
          <p:nvPr/>
        </p:nvSpPr>
        <p:spPr bwMode="auto">
          <a:xfrm>
            <a:off x="123825" y="2921000"/>
            <a:ext cx="324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Теория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E7DF7A7-24F1-0645-A8E5-F5375231FCB7}"/>
              </a:ext>
            </a:extLst>
          </p:cNvPr>
          <p:cNvSpPr/>
          <p:nvPr/>
        </p:nvSpPr>
        <p:spPr>
          <a:xfrm>
            <a:off x="1263650" y="2736850"/>
            <a:ext cx="2303463" cy="78581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КД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683B281-9041-E848-9FE2-BC83FFA5C932}"/>
              </a:ext>
            </a:extLst>
          </p:cNvPr>
          <p:cNvSpPr/>
          <p:nvPr/>
        </p:nvSpPr>
        <p:spPr>
          <a:xfrm>
            <a:off x="3778250" y="2736850"/>
            <a:ext cx="2305050" cy="785813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ТТиТТ</a:t>
            </a:r>
            <a:endParaRPr kumimoji="0" lang="ru-RU" sz="2800" b="0" i="0" u="none" strike="noStrike" kern="1200" cap="none" spc="0" normalizeH="0" baseline="0" noProof="0" dirty="0">
              <a:ln w="0"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F02CFE4-F6F5-E24B-9FB3-C5A3B5C7E8C6}"/>
              </a:ext>
            </a:extLst>
          </p:cNvPr>
          <p:cNvSpPr/>
          <p:nvPr/>
        </p:nvSpPr>
        <p:spPr>
          <a:xfrm>
            <a:off x="111125" y="4913313"/>
            <a:ext cx="1592263" cy="78581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КД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3D55AAC-163C-5641-A78F-4A2CCCED0046}"/>
              </a:ext>
            </a:extLst>
          </p:cNvPr>
          <p:cNvSpPr/>
          <p:nvPr/>
        </p:nvSpPr>
        <p:spPr>
          <a:xfrm>
            <a:off x="1792288" y="4913313"/>
            <a:ext cx="1516062" cy="785812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ТТиТТ</a:t>
            </a:r>
            <a:endParaRPr kumimoji="0" lang="ru-RU" sz="2800" b="0" i="0" u="none" strike="noStrike" kern="1200" cap="none" spc="0" normalizeH="0" baseline="0" noProof="0" dirty="0">
              <a:ln w="0"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0EED192-7A37-A244-AB40-A1627C290A84}"/>
              </a:ext>
            </a:extLst>
          </p:cNvPr>
          <p:cNvSpPr/>
          <p:nvPr/>
        </p:nvSpPr>
        <p:spPr>
          <a:xfrm>
            <a:off x="3398838" y="4148138"/>
            <a:ext cx="4568825" cy="187325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Общие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3D-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моделирование и печать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Практика по работе на лазерно- гравировальном станке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Промышленный дизайн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229" name="TextBox 20"/>
          <p:cNvSpPr txBox="1">
            <a:spLocks noChangeArrowheads="1"/>
          </p:cNvSpPr>
          <p:nvPr/>
        </p:nvSpPr>
        <p:spPr bwMode="auto">
          <a:xfrm>
            <a:off x="68263" y="4125913"/>
            <a:ext cx="324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Практика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C48F5CE-49A0-E843-BF19-AF2325B44BF0}"/>
              </a:ext>
            </a:extLst>
          </p:cNvPr>
          <p:cNvSpPr/>
          <p:nvPr/>
        </p:nvSpPr>
        <p:spPr>
          <a:xfrm>
            <a:off x="7505700" y="1147763"/>
            <a:ext cx="2335213" cy="785812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Робототехника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943989A-39A7-3B4D-B9DB-8001BFE10D9C}"/>
              </a:ext>
            </a:extLst>
          </p:cNvPr>
          <p:cNvSpPr/>
          <p:nvPr/>
        </p:nvSpPr>
        <p:spPr>
          <a:xfrm>
            <a:off x="6319838" y="2751138"/>
            <a:ext cx="2335212" cy="785812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Робототехника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F92043D-76E7-C642-9D84-47556151186C}"/>
              </a:ext>
            </a:extLst>
          </p:cNvPr>
          <p:cNvSpPr/>
          <p:nvPr/>
        </p:nvSpPr>
        <p:spPr>
          <a:xfrm>
            <a:off x="8893175" y="2736850"/>
            <a:ext cx="2335213" cy="785813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Информационная безопасность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B911F19-0D50-284D-BECD-02255ADC4418}"/>
              </a:ext>
            </a:extLst>
          </p:cNvPr>
          <p:cNvSpPr/>
          <p:nvPr/>
        </p:nvSpPr>
        <p:spPr>
          <a:xfrm>
            <a:off x="8040688" y="4913313"/>
            <a:ext cx="2320925" cy="785812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Робототехника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87A1D63-2D41-9943-A1B9-BDDD2D2DF475}"/>
              </a:ext>
            </a:extLst>
          </p:cNvPr>
          <p:cNvSpPr/>
          <p:nvPr/>
        </p:nvSpPr>
        <p:spPr>
          <a:xfrm>
            <a:off x="10563225" y="4913313"/>
            <a:ext cx="1430338" cy="785812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 w="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Информационная безопасность </a:t>
            </a:r>
          </a:p>
        </p:txBody>
      </p:sp>
    </p:spTree>
    <p:extLst>
      <p:ext uri="{BB962C8B-B14F-4D97-AF65-F5344CB8AC3E}">
        <p14:creationId xmlns:p14="http://schemas.microsoft.com/office/powerpoint/2010/main" val="402529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93380516-87C2-E048-BD86-32BC1FF0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3" y="1125538"/>
            <a:ext cx="9234487" cy="8493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err="1">
                <a:solidFill>
                  <a:srgbClr val="C13232"/>
                </a:solidFill>
              </a:rPr>
              <a:t>ВсОШ</a:t>
            </a:r>
            <a:r>
              <a:rPr lang="ru-RU" sz="4000" dirty="0">
                <a:solidFill>
                  <a:srgbClr val="C13232"/>
                </a:solidFill>
              </a:rPr>
              <a:t>   </a:t>
            </a:r>
            <a:r>
              <a:rPr lang="ru-RU" sz="4000" dirty="0">
                <a:solidFill>
                  <a:srgbClr val="0070C0"/>
                </a:solidFill>
              </a:rPr>
              <a:t>По технологии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C13232"/>
                </a:solidFill>
              </a:rPr>
              <a:t/>
            </a:r>
            <a:br>
              <a:rPr lang="ru-RU" dirty="0">
                <a:solidFill>
                  <a:srgbClr val="C13232"/>
                </a:solidFill>
              </a:rPr>
            </a:br>
            <a:endParaRPr lang="ru-RU" dirty="0">
              <a:solidFill>
                <a:srgbClr val="C13232"/>
              </a:solidFill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8EFFCBE3-A917-544C-8C85-76E863824F37}"/>
              </a:ext>
            </a:extLst>
          </p:cNvPr>
          <p:cNvSpPr txBox="1">
            <a:spLocks/>
          </p:cNvSpPr>
          <p:nvPr/>
        </p:nvSpPr>
        <p:spPr bwMode="auto">
          <a:xfrm>
            <a:off x="263525" y="2060575"/>
            <a:ext cx="118094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25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C1323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Школьный этап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C1323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- в МЭШ теория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– практика рекомендательный характер (настоятельно рекомендуем)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C1323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Муниципальный этап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– практика по формату приближена к ШЭ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- 9-11 класс практика на реальном </a:t>
            </a:r>
            <a:r>
              <a:rPr kumimoji="0" lang="ru-RU" sz="3600" b="1" i="0" u="sng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собственном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оборудовании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- 7-8 класс на реальном </a:t>
            </a:r>
            <a:r>
              <a:rPr kumimoji="0" lang="ru-RU" sz="3600" b="1" i="0" u="sng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собственном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оборудовании + оборудование организаторов</a:t>
            </a:r>
          </a:p>
        </p:txBody>
      </p:sp>
    </p:spTree>
    <p:extLst>
      <p:ext uri="{BB962C8B-B14F-4D97-AF65-F5344CB8AC3E}">
        <p14:creationId xmlns:p14="http://schemas.microsoft.com/office/powerpoint/2010/main" val="21332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7463"/>
            <a:ext cx="8832850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61F483-8F93-8C45-9901-0C7241E4854A}"/>
              </a:ext>
            </a:extLst>
          </p:cNvPr>
          <p:cNvSpPr txBox="1"/>
          <p:nvPr/>
        </p:nvSpPr>
        <p:spPr>
          <a:xfrm>
            <a:off x="15875" y="3149600"/>
            <a:ext cx="3270250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- Альтернативная практика по электронике на очном этапе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- Практику можно выбрать перед очным этапом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E83C3">
                  <a:lumMod val="50000"/>
                </a:srgbClr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- Пробное задание будет опубликовано не позднее 10 января 2023 года </a:t>
            </a:r>
          </a:p>
        </p:txBody>
      </p:sp>
      <p:pic>
        <p:nvPicPr>
          <p:cNvPr id="11268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463"/>
            <a:ext cx="3168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9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2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61F483-8F93-8C45-9901-0C7241E4854A}"/>
              </a:ext>
            </a:extLst>
          </p:cNvPr>
          <p:cNvSpPr txBox="1"/>
          <p:nvPr/>
        </p:nvSpPr>
        <p:spPr>
          <a:xfrm>
            <a:off x="-241300" y="692150"/>
            <a:ext cx="12192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Олимпиада ЦПМ 2022/2023</a:t>
            </a:r>
          </a:p>
        </p:txBody>
      </p:sp>
      <p:pic>
        <p:nvPicPr>
          <p:cNvPr id="13315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8775"/>
            <a:ext cx="54737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3213100"/>
            <a:ext cx="58610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6CB8FEF-4132-7046-A645-A92EF949441C}"/>
              </a:ext>
            </a:extLst>
          </p:cNvPr>
          <p:cNvCxnSpPr>
            <a:cxnSpLocks/>
          </p:cNvCxnSpPr>
          <p:nvPr/>
        </p:nvCxnSpPr>
        <p:spPr>
          <a:xfrm>
            <a:off x="2212975" y="2636838"/>
            <a:ext cx="1722438" cy="1439862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E77D44D-328F-9045-A998-EDC8D4D24879}"/>
              </a:ext>
            </a:extLst>
          </p:cNvPr>
          <p:cNvCxnSpPr>
            <a:cxnSpLocks/>
          </p:cNvCxnSpPr>
          <p:nvPr/>
        </p:nvCxnSpPr>
        <p:spPr>
          <a:xfrm flipV="1">
            <a:off x="2212975" y="2636838"/>
            <a:ext cx="1722438" cy="1439862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Выгнутая влево стрелка 15">
            <a:extLst>
              <a:ext uri="{FF2B5EF4-FFF2-40B4-BE49-F238E27FC236}">
                <a16:creationId xmlns:a16="http://schemas.microsoft.com/office/drawing/2014/main" id="{FF644C33-FEB6-8C46-A455-2D4A86CC16AA}"/>
              </a:ext>
            </a:extLst>
          </p:cNvPr>
          <p:cNvSpPr/>
          <p:nvPr/>
        </p:nvSpPr>
        <p:spPr>
          <a:xfrm>
            <a:off x="7967663" y="4581525"/>
            <a:ext cx="563562" cy="109220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Выгнутая влево стрелка 16">
            <a:extLst>
              <a:ext uri="{FF2B5EF4-FFF2-40B4-BE49-F238E27FC236}">
                <a16:creationId xmlns:a16="http://schemas.microsoft.com/office/drawing/2014/main" id="{71CCE05B-3D39-FF4B-BE23-C87A27F9DA43}"/>
              </a:ext>
            </a:extLst>
          </p:cNvPr>
          <p:cNvSpPr/>
          <p:nvPr/>
        </p:nvSpPr>
        <p:spPr>
          <a:xfrm rot="10800000">
            <a:off x="8785225" y="4557713"/>
            <a:ext cx="561975" cy="1093787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321" name="TextBox 17"/>
          <p:cNvSpPr txBox="1">
            <a:spLocks noChangeArrowheads="1"/>
          </p:cNvSpPr>
          <p:nvPr/>
        </p:nvSpPr>
        <p:spPr bwMode="auto">
          <a:xfrm>
            <a:off x="6032500" y="1893888"/>
            <a:ext cx="568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Поля не будут добавлены</a:t>
            </a:r>
          </a:p>
        </p:txBody>
      </p:sp>
      <p:sp>
        <p:nvSpPr>
          <p:cNvPr id="13322" name="TextBox 18"/>
          <p:cNvSpPr txBox="1">
            <a:spLocks noChangeArrowheads="1"/>
          </p:cNvSpPr>
          <p:nvPr/>
        </p:nvSpPr>
        <p:spPr bwMode="auto">
          <a:xfrm>
            <a:off x="349250" y="4749800"/>
            <a:ext cx="5276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Регламенты не позднее</a:t>
            </a:r>
            <a:br>
              <a:rPr kumimoji="0" lang="ru-RU" altLang="ru-RU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</a:br>
            <a:r>
              <a:rPr kumimoji="0" lang="ru-RU" altLang="ru-RU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 октября</a:t>
            </a:r>
          </a:p>
        </p:txBody>
      </p:sp>
    </p:spTree>
    <p:extLst>
      <p:ext uri="{BB962C8B-B14F-4D97-AF65-F5344CB8AC3E}">
        <p14:creationId xmlns:p14="http://schemas.microsoft.com/office/powerpoint/2010/main" val="26529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836613"/>
            <a:ext cx="9480550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6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08" y="266707"/>
            <a:ext cx="1827212" cy="1543050"/>
          </a:xfrm>
          <a:prstGeom prst="rect">
            <a:avLst/>
          </a:prstGeom>
          <a:noFill/>
          <a:ln>
            <a:noFill/>
          </a:ln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/>
          <p:cNvSpPr>
            <a:spLocks noGrp="1"/>
          </p:cNvSpPr>
          <p:nvPr>
            <p:ph type="ctrTitle"/>
          </p:nvPr>
        </p:nvSpPr>
        <p:spPr>
          <a:xfrm>
            <a:off x="1752600" y="1851025"/>
            <a:ext cx="8399463" cy="2646363"/>
          </a:xfrm>
        </p:spPr>
        <p:txBody>
          <a:bodyPr/>
          <a:lstStyle/>
          <a:p>
            <a:pPr algn="ctr" eaLnBrk="1" hangingPunct="1"/>
            <a:r>
              <a:rPr lang="ru-RU" altLang="ru-RU" sz="2400" smtClean="0">
                <a:solidFill>
                  <a:srgbClr val="BF3333"/>
                </a:solidFill>
              </a:rPr>
              <a:t>ОБЩЕЕ СОБРАНИЕ </a:t>
            </a:r>
            <a:br>
              <a:rPr lang="ru-RU" altLang="ru-RU" sz="2400" smtClean="0">
                <a:solidFill>
                  <a:srgbClr val="BF3333"/>
                </a:solidFill>
              </a:rPr>
            </a:br>
            <a:r>
              <a:rPr lang="ru-RU" altLang="ru-RU" sz="2400" smtClean="0">
                <a:solidFill>
                  <a:srgbClr val="BF3333"/>
                </a:solidFill>
              </a:rPr>
              <a:t>АССОЦИАЦИИ УЧИТЕЛЕЙ РОБОТОТЕХНИКИ</a:t>
            </a:r>
            <a:r>
              <a:rPr lang="ru-RU" altLang="ru-RU" sz="3200" smtClean="0">
                <a:solidFill>
                  <a:srgbClr val="BF3333"/>
                </a:solidFill>
              </a:rPr>
              <a:t/>
            </a:r>
            <a:br>
              <a:rPr lang="ru-RU" altLang="ru-RU" sz="3200" smtClean="0">
                <a:solidFill>
                  <a:srgbClr val="BF3333"/>
                </a:solidFill>
              </a:rPr>
            </a:br>
            <a:r>
              <a:rPr lang="ru-RU" altLang="ru-RU" sz="3200" smtClean="0">
                <a:solidFill>
                  <a:srgbClr val="BF3333"/>
                </a:solidFill>
              </a:rPr>
              <a:t/>
            </a:r>
            <a:br>
              <a:rPr lang="ru-RU" altLang="ru-RU" sz="3200" smtClean="0">
                <a:solidFill>
                  <a:srgbClr val="BF3333"/>
                </a:solidFill>
              </a:rPr>
            </a:br>
            <a:r>
              <a:rPr lang="ru-RU" altLang="ru-RU" sz="4000" smtClean="0">
                <a:solidFill>
                  <a:srgbClr val="BF3333"/>
                </a:solidFill>
              </a:rPr>
              <a:t>Центр развития технологического образования ЦПМ</a:t>
            </a:r>
          </a:p>
        </p:txBody>
      </p:sp>
      <p:sp>
        <p:nvSpPr>
          <p:cNvPr id="92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7950" y="4681538"/>
            <a:ext cx="7119938" cy="1096962"/>
          </a:xfrm>
        </p:spPr>
        <p:txBody>
          <a:bodyPr/>
          <a:lstStyle/>
          <a:p>
            <a:pPr eaLnBrk="1" hangingPunct="1"/>
            <a:r>
              <a:rPr lang="ru-RU" altLang="ru-RU" sz="2000" smtClean="0">
                <a:solidFill>
                  <a:srgbClr val="4297C3"/>
                </a:solidFill>
              </a:rPr>
              <a:t>Петровская Н.В.</a:t>
            </a:r>
          </a:p>
          <a:p>
            <a:pPr eaLnBrk="1" hangingPunct="1"/>
            <a:r>
              <a:rPr lang="ru-RU" altLang="ru-RU" smtClean="0">
                <a:solidFill>
                  <a:srgbClr val="4297C3"/>
                </a:solidFill>
              </a:rPr>
              <a:t>Заместитель директора ГАОУ ДПО ЦПМ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6600825" y="561975"/>
            <a:ext cx="1943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Центр Педагогического Мастерства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3475" y="6237288"/>
            <a:ext cx="14351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5657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Москва, 2022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411170"/>
            <a:ext cx="1152525" cy="104775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Прямоугольник 10"/>
          <p:cNvSpPr>
            <a:spLocks noChangeArrowheads="1"/>
          </p:cNvSpPr>
          <p:nvPr/>
        </p:nvSpPr>
        <p:spPr bwMode="auto">
          <a:xfrm>
            <a:off x="9912350" y="549275"/>
            <a:ext cx="2016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Ассоциация учителей робототехники</a:t>
            </a:r>
          </a:p>
        </p:txBody>
      </p:sp>
    </p:spTree>
    <p:extLst>
      <p:ext uri="{BB962C8B-B14F-4D97-AF65-F5344CB8AC3E}">
        <p14:creationId xmlns:p14="http://schemas.microsoft.com/office/powerpoint/2010/main" val="46490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1" y="404664"/>
            <a:ext cx="4271570" cy="6175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3" name="Заголовок 5"/>
          <p:cNvSpPr>
            <a:spLocks noGrp="1"/>
          </p:cNvSpPr>
          <p:nvPr>
            <p:ph type="title"/>
          </p:nvPr>
        </p:nvSpPr>
        <p:spPr>
          <a:xfrm>
            <a:off x="5808663" y="873125"/>
            <a:ext cx="1079500" cy="684213"/>
          </a:xfrm>
        </p:spPr>
        <p:txBody>
          <a:bodyPr/>
          <a:lstStyle/>
          <a:p>
            <a:r>
              <a:rPr lang="ru-RU" altLang="ru-RU" smtClean="0"/>
              <a:t>КПК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35638" y="1557338"/>
            <a:ext cx="6096000" cy="3454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базе Центра:</a:t>
            </a:r>
          </a:p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Робототехника. Подготовка к муниципальному этапу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ВсОШ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разных параллелей.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Робототехника. Подготовка к практической части регионального этапа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ВсОШ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(9 -11 класс).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Робототехника. Использование оборудования инженерного класса для подготовки к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ВсОШ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Робототехника. Подготовка к ОЦПМ.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Робототехника. Курс «Шаг за шагом». Часть 1. Часть 2.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Курс структурного программирования.</a:t>
            </a:r>
          </a:p>
        </p:txBody>
      </p:sp>
      <p:graphicFrame>
        <p:nvGraphicFramePr>
          <p:cNvPr id="11" name="Схема 10"/>
          <p:cNvGraphicFramePr/>
          <p:nvPr/>
        </p:nvGraphicFramePr>
        <p:xfrm>
          <a:off x="5735960" y="5085184"/>
          <a:ext cx="5843304" cy="936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331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76672"/>
            <a:ext cx="4184454" cy="5969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67" name="Заголовок 5"/>
          <p:cNvSpPr txBox="1">
            <a:spLocks/>
          </p:cNvSpPr>
          <p:nvPr/>
        </p:nvSpPr>
        <p:spPr bwMode="auto">
          <a:xfrm>
            <a:off x="263525" y="850900"/>
            <a:ext cx="59039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Интенсивы для учащихся (группы от школ)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3525" y="2076450"/>
            <a:ext cx="5616575" cy="11795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Группы 8-10 человек</a:t>
            </a:r>
          </a:p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Очные занятия 4 дня по 2 пары</a:t>
            </a:r>
          </a:p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Оплата по оферте</a:t>
            </a:r>
          </a:p>
        </p:txBody>
      </p:sp>
      <p:sp>
        <p:nvSpPr>
          <p:cNvPr id="11269" name="Прямоугольник 14"/>
          <p:cNvSpPr>
            <a:spLocks noChangeArrowheads="1"/>
          </p:cNvSpPr>
          <p:nvPr/>
        </p:nvSpPr>
        <p:spPr bwMode="auto">
          <a:xfrm>
            <a:off x="430213" y="3436938"/>
            <a:ext cx="5616575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17426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к муниципальному этапу ВсОШ для разных параллелей.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17426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к региональному этапу ВсОШ (9 -11 класс).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36292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Модули: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36292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решение теоретических задач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36292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решение практических задач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36292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 особенности подготовки проектов</a:t>
            </a:r>
          </a:p>
          <a:p>
            <a:pPr marL="342900" marR="0" lvl="0" indent="-34290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0" i="0" u="none" strike="noStrike" kern="1200" cap="none" spc="0" normalizeH="0" baseline="0" noProof="0" smtClean="0">
              <a:ln>
                <a:noFill/>
              </a:ln>
              <a:solidFill>
                <a:srgbClr val="17426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8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"/>
          <p:cNvSpPr txBox="1">
            <a:spLocks noGrp="1"/>
          </p:cNvSpPr>
          <p:nvPr>
            <p:ph type="title"/>
          </p:nvPr>
        </p:nvSpPr>
        <p:spPr>
          <a:xfrm>
            <a:off x="1502556" y="765175"/>
            <a:ext cx="9234487" cy="137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600"/>
              <a:buFont typeface="Trebuchet MS"/>
              <a:buNone/>
            </a:pPr>
            <a:r>
              <a:rPr lang="en-US" sz="3600" b="0" i="0" u="none" dirty="0" err="1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  <a:t>Состав</a:t>
            </a:r>
            <a:r>
              <a:rPr lang="en-US" sz="3600" b="0" i="0" u="none" dirty="0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  <a:t> АУР</a:t>
            </a:r>
            <a:br>
              <a:rPr lang="en-US" sz="3600" b="0" i="0" u="none" dirty="0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dirty="0"/>
          </a:p>
        </p:txBody>
      </p:sp>
      <p:sp>
        <p:nvSpPr>
          <p:cNvPr id="260" name="Google Shape;260;p4"/>
          <p:cNvSpPr txBox="1"/>
          <p:nvPr/>
        </p:nvSpPr>
        <p:spPr>
          <a:xfrm>
            <a:off x="767411" y="1493838"/>
            <a:ext cx="1065717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US" sz="1800" b="0" i="0" u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178 </a:t>
            </a:r>
            <a:r>
              <a:rPr lang="en-US" sz="1800" b="0" i="0" u="none" dirty="0" err="1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членов</a:t>
            </a:r>
            <a:r>
              <a:rPr lang="en-US" sz="1800" b="0" i="0" u="none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АУР</a:t>
            </a:r>
            <a:endParaRPr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endParaRPr dirty="0"/>
          </a:p>
        </p:txBody>
      </p:sp>
      <p:graphicFrame>
        <p:nvGraphicFramePr>
          <p:cNvPr id="261" name="Google Shape;261;p4"/>
          <p:cNvGraphicFramePr/>
          <p:nvPr>
            <p:extLst>
              <p:ext uri="{D42A27DB-BD31-4B8C-83A1-F6EECF244321}">
                <p14:modId xmlns:p14="http://schemas.microsoft.com/office/powerpoint/2010/main" val="2980320852"/>
              </p:ext>
            </p:extLst>
          </p:nvPr>
        </p:nvGraphicFramePr>
        <p:xfrm>
          <a:off x="1220432" y="2410692"/>
          <a:ext cx="10728300" cy="3521982"/>
        </p:xfrm>
        <a:graphic>
          <a:graphicData uri="http://schemas.openxmlformats.org/drawingml/2006/table">
            <a:tbl>
              <a:tblPr>
                <a:noFill/>
                <a:tableStyleId>{275239B8-3F3E-499A-9AC4-19AD69D5AEF8}</a:tableStyleId>
              </a:tblPr>
              <a:tblGrid>
                <a:gridCol w="244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2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Фамилия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Имя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Отчество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6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Страхов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Александр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Владимирович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Президент АУР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51010"/>
                  </a:ext>
                </a:extLst>
              </a:tr>
              <a:tr h="3136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Васильев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Максим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Васильевич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член Правления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567810"/>
                  </a:ext>
                </a:extLst>
              </a:tr>
              <a:tr h="3136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Кадыкова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Наталия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Валентиновна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член Правления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688317"/>
                  </a:ext>
                </a:extLst>
              </a:tr>
              <a:tr h="3152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Мустафин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Сергей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Владимирович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член Правления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6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Петровская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Наталья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Вячеславовна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член Правления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6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Путимцев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Дмитрий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Александрович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член Правления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Радин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Александр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Михайлович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член Правления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Халикова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Камила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Касимовна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член Правления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598440"/>
                  </a:ext>
                </a:extLst>
              </a:tr>
              <a:tr h="303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Кирута</a:t>
                      </a:r>
                    </a:p>
                  </a:txBody>
                  <a:tcPr marL="7620" marR="7620" marT="762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Елена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Вячеславовна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Контрольно-ревизионная комиссия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5925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1850" y="1879927"/>
            <a:ext cx="1072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C5B84"/>
                </a:solidFill>
              </a:rPr>
              <a:t>Правление:</a:t>
            </a:r>
            <a:endParaRPr lang="ru-RU" sz="2800" dirty="0">
              <a:solidFill>
                <a:srgbClr val="3C5B8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32656"/>
            <a:ext cx="4500917" cy="61821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2" name="Заголовок 5"/>
          <p:cNvSpPr txBox="1">
            <a:spLocks/>
          </p:cNvSpPr>
          <p:nvPr/>
        </p:nvSpPr>
        <p:spPr bwMode="auto">
          <a:xfrm>
            <a:off x="5880100" y="765175"/>
            <a:ext cx="59039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0" i="0" u="none" strike="noStrike" kern="1200" cap="none" spc="0" normalizeH="0" baseline="0" noProof="0" smtClean="0">
                <a:ln>
                  <a:noFill/>
                </a:ln>
                <a:solidFill>
                  <a:srgbClr val="5FCBEF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Интенсивы для учащихся (группы от школ)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80100" y="2125663"/>
            <a:ext cx="5616575" cy="11795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Группы 8-10 человек</a:t>
            </a:r>
          </a:p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Очные занятия 4 дня по 2 пары</a:t>
            </a:r>
          </a:p>
          <a:p>
            <a:pPr marL="0" marR="0" lvl="0" indent="0" algn="l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Оплата по оферте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11900" y="3500438"/>
            <a:ext cx="5616575" cy="11541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Подготовка к теоретическому и практическому турам МОШ </a:t>
            </a:r>
          </a:p>
          <a:p>
            <a:pPr marL="0" marR="0" lvl="0" indent="0" algn="r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2E83C3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разных параллелей. </a:t>
            </a:r>
          </a:p>
        </p:txBody>
      </p:sp>
    </p:spTree>
    <p:extLst>
      <p:ext uri="{BB962C8B-B14F-4D97-AF65-F5344CB8AC3E}">
        <p14:creationId xmlns:p14="http://schemas.microsoft.com/office/powerpoint/2010/main" val="38773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1" y="419539"/>
            <a:ext cx="2283718" cy="3044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385" y="476672"/>
            <a:ext cx="4177579" cy="5964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140968"/>
            <a:ext cx="431710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16" y="1052736"/>
            <a:ext cx="2643758" cy="337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76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4"/>
          <p:cNvSpPr>
            <a:spLocks noGrp="1"/>
          </p:cNvSpPr>
          <p:nvPr>
            <p:ph type="title"/>
          </p:nvPr>
        </p:nvSpPr>
        <p:spPr>
          <a:xfrm>
            <a:off x="695325" y="620713"/>
            <a:ext cx="8596313" cy="13208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4290337" cy="6309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291388" y="5229225"/>
            <a:ext cx="301466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5A8D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info@mosrobotics.ru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55A8D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34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412875"/>
            <a:ext cx="2814638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8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08" y="266707"/>
            <a:ext cx="1827212" cy="1543050"/>
          </a:xfrm>
          <a:prstGeom prst="rect">
            <a:avLst/>
          </a:prstGeom>
          <a:noFill/>
          <a:ln>
            <a:noFill/>
          </a:ln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ctrTitle"/>
          </p:nvPr>
        </p:nvSpPr>
        <p:spPr>
          <a:xfrm>
            <a:off x="1752600" y="2152650"/>
            <a:ext cx="8399463" cy="2646363"/>
          </a:xfrm>
        </p:spPr>
        <p:txBody>
          <a:bodyPr/>
          <a:lstStyle/>
          <a:p>
            <a:pPr algn="ctr" eaLnBrk="1" hangingPunct="1"/>
            <a:r>
              <a:rPr lang="ru-RU" altLang="ru-RU" sz="2000" smtClean="0">
                <a:solidFill>
                  <a:srgbClr val="BF3333"/>
                </a:solidFill>
              </a:rPr>
              <a:t>ОБЩЕЕ СОБРАНИЕ </a:t>
            </a:r>
            <a:br>
              <a:rPr lang="ru-RU" altLang="ru-RU" sz="2000" smtClean="0">
                <a:solidFill>
                  <a:srgbClr val="BF3333"/>
                </a:solidFill>
              </a:rPr>
            </a:br>
            <a:r>
              <a:rPr lang="ru-RU" altLang="ru-RU" sz="2000" smtClean="0">
                <a:solidFill>
                  <a:srgbClr val="BF3333"/>
                </a:solidFill>
              </a:rPr>
              <a:t>АССОЦИАЦИИ УЧИТЕЛЕЙ РОБОТОТЕХНИКИ</a:t>
            </a:r>
            <a:br>
              <a:rPr lang="ru-RU" altLang="ru-RU" sz="2000" smtClean="0">
                <a:solidFill>
                  <a:srgbClr val="BF3333"/>
                </a:solidFill>
              </a:rPr>
            </a:br>
            <a:r>
              <a:rPr lang="ru-RU" altLang="ru-RU" sz="2000" smtClean="0">
                <a:solidFill>
                  <a:srgbClr val="BF3333"/>
                </a:solidFill>
              </a:rPr>
              <a:t/>
            </a:r>
            <a:br>
              <a:rPr lang="ru-RU" altLang="ru-RU" sz="2000" smtClean="0">
                <a:solidFill>
                  <a:srgbClr val="BF3333"/>
                </a:solidFill>
              </a:rPr>
            </a:br>
            <a:r>
              <a:rPr lang="ru-RU" altLang="ru-RU" sz="3200" smtClean="0">
                <a:solidFill>
                  <a:srgbClr val="BF3333"/>
                </a:solidFill>
              </a:rPr>
              <a:t>XIX Семинар "Интеграция основного и дополнительного физико-математического образования" (Секция робототехники)</a:t>
            </a:r>
            <a:br>
              <a:rPr lang="ru-RU" altLang="ru-RU" sz="3200" smtClean="0">
                <a:solidFill>
                  <a:srgbClr val="BF3333"/>
                </a:solidFill>
              </a:rPr>
            </a:br>
            <a:endParaRPr lang="ru-RU" altLang="ru-RU" sz="3200" smtClean="0">
              <a:solidFill>
                <a:srgbClr val="BF3333"/>
              </a:solidFill>
            </a:endParaRPr>
          </a:p>
        </p:txBody>
      </p:sp>
      <p:sp>
        <p:nvSpPr>
          <p:cNvPr id="512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3975" y="4724400"/>
            <a:ext cx="7119938" cy="1096963"/>
          </a:xfrm>
        </p:spPr>
        <p:txBody>
          <a:bodyPr/>
          <a:lstStyle/>
          <a:p>
            <a:pPr eaLnBrk="1" hangingPunct="1"/>
            <a:r>
              <a:rPr lang="ru-RU" altLang="ru-RU" sz="2000" smtClean="0">
                <a:solidFill>
                  <a:srgbClr val="4297C3"/>
                </a:solidFill>
              </a:rPr>
              <a:t>Струков Тимофей Сергеевич</a:t>
            </a:r>
          </a:p>
          <a:p>
            <a:pPr eaLnBrk="1" hangingPunct="1"/>
            <a:r>
              <a:rPr lang="ru-RU" altLang="ru-RU" smtClean="0">
                <a:solidFill>
                  <a:srgbClr val="4297C3"/>
                </a:solidFill>
              </a:rPr>
              <a:t>Старший методист ГБОУ Школа № 2007 ФМШ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6600825" y="561975"/>
            <a:ext cx="1943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Центр Педагогического Мастерства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3475" y="6237288"/>
            <a:ext cx="14351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656579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Москва, 2022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411170"/>
            <a:ext cx="1152525" cy="104775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Прямоугольник 10"/>
          <p:cNvSpPr>
            <a:spLocks noChangeArrowheads="1"/>
          </p:cNvSpPr>
          <p:nvPr/>
        </p:nvSpPr>
        <p:spPr bwMode="auto">
          <a:xfrm>
            <a:off x="9912350" y="549275"/>
            <a:ext cx="2016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 panose="020F0502020204030204" pitchFamily="34" charset="0"/>
              </a:rPr>
              <a:t>Ассоциация учителей робототехники</a:t>
            </a:r>
          </a:p>
        </p:txBody>
      </p:sp>
    </p:spTree>
    <p:extLst>
      <p:ext uri="{BB962C8B-B14F-4D97-AF65-F5344CB8AC3E}">
        <p14:creationId xmlns:p14="http://schemas.microsoft.com/office/powerpoint/2010/main" val="278340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908050"/>
            <a:ext cx="9234488" cy="10810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C13232"/>
                </a:solidFill>
              </a:rPr>
              <a:t>Семинар "Интеграция основного и дополнительного физико-математического образования"</a:t>
            </a:r>
            <a:br>
              <a:rPr lang="ru-RU" dirty="0">
                <a:solidFill>
                  <a:srgbClr val="C13232"/>
                </a:solidFill>
              </a:rPr>
            </a:br>
            <a:r>
              <a:rPr lang="ru-RU" dirty="0">
                <a:solidFill>
                  <a:srgbClr val="C13232"/>
                </a:solidFill>
              </a:rPr>
              <a:t/>
            </a:r>
            <a:br>
              <a:rPr lang="ru-RU" dirty="0">
                <a:solidFill>
                  <a:srgbClr val="C13232"/>
                </a:solidFill>
              </a:rPr>
            </a:br>
            <a:r>
              <a:rPr lang="ru-RU" dirty="0">
                <a:solidFill>
                  <a:srgbClr val="C13232"/>
                </a:solidFill>
              </a:rPr>
              <a:t/>
            </a:r>
            <a:br>
              <a:rPr lang="ru-RU" dirty="0">
                <a:solidFill>
                  <a:srgbClr val="C13232"/>
                </a:solidFill>
              </a:rPr>
            </a:br>
            <a:endParaRPr lang="ru-RU" dirty="0">
              <a:solidFill>
                <a:srgbClr val="C13232"/>
              </a:solidFill>
            </a:endParaRPr>
          </a:p>
        </p:txBody>
      </p:sp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1703388" y="2708275"/>
            <a:ext cx="10109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Традиционно проходит в среду в конце января  - начале февраля.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Секции Математика, Робототехника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Следующий, 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XIX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Семинар, ожидается 1 февраля 2023. </a:t>
            </a:r>
            <a:endParaRPr kumimoji="0" lang="en-US" altLang="ru-RU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Пройдет очно в ФМШ 2007 (если позволит обстановка)  и дистанционно (трансляция и запись ведется).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Можно планировать доклады, выступления.</a:t>
            </a:r>
          </a:p>
        </p:txBody>
      </p:sp>
      <p:pic>
        <p:nvPicPr>
          <p:cNvPr id="614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068638"/>
            <a:ext cx="1103313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21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1196975"/>
            <a:ext cx="9234488" cy="641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C13232"/>
                </a:solidFill>
              </a:rPr>
              <a:t>Сборник семинара</a:t>
            </a:r>
            <a:r>
              <a:rPr lang="ru-RU" dirty="0">
                <a:solidFill>
                  <a:srgbClr val="C13232"/>
                </a:solidFill>
              </a:rPr>
              <a:t/>
            </a:r>
            <a:br>
              <a:rPr lang="ru-RU" dirty="0">
                <a:solidFill>
                  <a:srgbClr val="C13232"/>
                </a:solidFill>
              </a:rPr>
            </a:br>
            <a:r>
              <a:rPr lang="ru-RU" dirty="0" smtClean="0">
                <a:solidFill>
                  <a:srgbClr val="C13232"/>
                </a:solidFill>
              </a:rPr>
              <a:t/>
            </a:r>
            <a:br>
              <a:rPr lang="ru-RU" dirty="0" smtClean="0">
                <a:solidFill>
                  <a:srgbClr val="C13232"/>
                </a:solidFill>
              </a:rPr>
            </a:br>
            <a:endParaRPr lang="ru-RU" dirty="0">
              <a:solidFill>
                <a:srgbClr val="C13232"/>
              </a:solidFill>
            </a:endParaRPr>
          </a:p>
        </p:txBody>
      </p:sp>
      <p:pic>
        <p:nvPicPr>
          <p:cNvPr id="7171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213100"/>
            <a:ext cx="101441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1774825" y="2276475"/>
            <a:ext cx="1010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Традиционно к семинару готовится сборник материалов.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Принимаются статьи.Тезисы докладов, материалы к занятиям, материалы по вопросам преподавания отдельных тем и проч.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Срок - до 1 декабря 2022.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strukov-ts@fms2007.ru</a:t>
            </a: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20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title"/>
          </p:nvPr>
        </p:nvSpPr>
        <p:spPr>
          <a:xfrm>
            <a:off x="1478756" y="1234931"/>
            <a:ext cx="9234487" cy="137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600"/>
              <a:buFont typeface="Trebuchet MS"/>
              <a:buNone/>
            </a:pPr>
            <a:r>
              <a:rPr lang="ru-RU" dirty="0" smtClean="0">
                <a:solidFill>
                  <a:srgbClr val="3C5B84"/>
                </a:solidFill>
              </a:rPr>
              <a:t>ОТЧЁТ О ФИНАНСОВОЙ ДЕЯТЕЛЬНОСТИ АУР</a:t>
            </a:r>
            <a:endParaRPr dirty="0">
              <a:solidFill>
                <a:srgbClr val="3C5B84"/>
              </a:solidFill>
            </a:endParaRPr>
          </a:p>
        </p:txBody>
      </p:sp>
      <p:sp>
        <p:nvSpPr>
          <p:cNvPr id="268" name="Google Shape;268;p5"/>
          <p:cNvSpPr txBox="1"/>
          <p:nvPr/>
        </p:nvSpPr>
        <p:spPr>
          <a:xfrm>
            <a:off x="1478756" y="2746374"/>
            <a:ext cx="10192134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В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соответствии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с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протоколом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№ 2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от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22.09.2018 г.</a:t>
            </a:r>
            <a:endParaRPr sz="1800" dirty="0">
              <a:latin typeface="Trebuchet MS" panose="020B060302020202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Утвержден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размер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вступительного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и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членского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взносов</a:t>
            </a:r>
            <a:r>
              <a:rPr lang="en-US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,</a:t>
            </a:r>
            <a:r>
              <a:rPr lang="ru-RU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порядка</a:t>
            </a:r>
            <a:r>
              <a:rPr lang="en-US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и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сроков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их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уплаты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в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Региональную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Общественную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организацию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«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Ассоциация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учителей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робототехники</a:t>
            </a:r>
            <a:r>
              <a:rPr lang="en-US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»</a:t>
            </a:r>
            <a:r>
              <a:rPr lang="ru-RU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:</a:t>
            </a:r>
            <a:r>
              <a:rPr lang="en-US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ru-RU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/>
            </a:r>
            <a:br>
              <a:rPr lang="ru-RU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</a:br>
            <a:r>
              <a:rPr lang="ru-RU" sz="1800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размер </a:t>
            </a:r>
            <a:r>
              <a:rPr lang="ru-RU" sz="1800" b="1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вступительного взноса </a:t>
            </a:r>
            <a:r>
              <a:rPr lang="en-US" sz="1800" b="0" i="0" u="none" dirty="0" smtClean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в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размере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0,00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рублей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и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размер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членских</a:t>
            </a:r>
            <a:r>
              <a:rPr lang="en-US" sz="1800" b="1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взносов</a:t>
            </a:r>
            <a:r>
              <a:rPr lang="en-US" sz="1800" b="1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в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размере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1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0,00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рублей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.</a:t>
            </a:r>
            <a:endParaRPr sz="1800" dirty="0">
              <a:latin typeface="Trebuchet MS" panose="020B0603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Финансово-хозяйственная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деятельность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не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sz="1800" b="0" i="0" u="none" dirty="0" err="1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осуществляется</a:t>
            </a:r>
            <a:r>
              <a:rPr lang="en-US" sz="1800" b="0" i="0" u="none" dirty="0">
                <a:solidFill>
                  <a:schemeClr val="dk1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rPr>
              <a:t>.</a:t>
            </a:r>
            <a:endParaRPr sz="1800" dirty="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title"/>
          </p:nvPr>
        </p:nvSpPr>
        <p:spPr>
          <a:xfrm>
            <a:off x="589136" y="609600"/>
            <a:ext cx="11024611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600"/>
              <a:buFont typeface="Trebuchet MS"/>
              <a:buNone/>
            </a:pPr>
            <a:r>
              <a:rPr lang="ru-RU" sz="3600" b="0" i="0" u="none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3600" b="0" i="0" u="none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3600" b="0" i="0" u="none" dirty="0" smtClean="0">
                <a:solidFill>
                  <a:srgbClr val="3C5B84"/>
                </a:solidFill>
                <a:latin typeface="Trebuchet MS"/>
                <a:ea typeface="Trebuchet MS"/>
                <a:cs typeface="Trebuchet MS"/>
                <a:sym typeface="Trebuchet MS"/>
              </a:rPr>
              <a:t>«</a:t>
            </a:r>
            <a:r>
              <a:rPr lang="ru-RU" sz="3600" b="0" i="0" u="none" dirty="0" smtClean="0">
                <a:solidFill>
                  <a:srgbClr val="3C5B84"/>
                </a:solidFill>
                <a:sym typeface="Trebuchet MS"/>
              </a:rPr>
              <a:t>КАЛЕНДАРНО-ТЕМАТИЧЕСКОЕ ПЛАНИРОВАНИЕ»</a:t>
            </a:r>
            <a:endParaRPr dirty="0">
              <a:solidFill>
                <a:srgbClr val="3C5B84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443425" y="2215484"/>
            <a:ext cx="7316034" cy="2848129"/>
          </a:xfrm>
          <a:ln w="19050">
            <a:solidFill>
              <a:srgbClr val="0070C0"/>
            </a:solidFill>
          </a:ln>
        </p:spPr>
        <p:txBody>
          <a:bodyPr/>
          <a:lstStyle/>
          <a:p>
            <a:pPr>
              <a:spcBef>
                <a:spcPts val="1800"/>
              </a:spcBef>
            </a:pPr>
            <a:r>
              <a:rPr lang="ru-RU" dirty="0" smtClean="0"/>
              <a:t>Календарь мероприятий</a:t>
            </a:r>
          </a:p>
          <a:p>
            <a:pPr>
              <a:spcBef>
                <a:spcPts val="1800"/>
              </a:spcBef>
            </a:pPr>
            <a:r>
              <a:rPr lang="ru-RU" dirty="0" smtClean="0"/>
              <a:t>Список компетенций</a:t>
            </a:r>
          </a:p>
          <a:p>
            <a:pPr>
              <a:spcBef>
                <a:spcPts val="1800"/>
              </a:spcBef>
            </a:pPr>
            <a:r>
              <a:rPr lang="ru-RU" dirty="0" smtClean="0"/>
              <a:t>Результативность</a:t>
            </a:r>
          </a:p>
          <a:p>
            <a:pPr>
              <a:spcBef>
                <a:spcPts val="1800"/>
              </a:spcBef>
            </a:pPr>
            <a:r>
              <a:rPr lang="ru-RU" dirty="0" smtClean="0"/>
              <a:t>«Целевой, содержательный, организационный раздел….»</a:t>
            </a:r>
          </a:p>
          <a:p>
            <a:pPr>
              <a:spcBef>
                <a:spcPts val="1800"/>
              </a:spcBef>
            </a:pPr>
            <a:r>
              <a:rPr lang="ru-RU" dirty="0" smtClean="0"/>
              <a:t>Предметные, </a:t>
            </a:r>
            <a:r>
              <a:rPr lang="ru-RU" dirty="0" err="1" smtClean="0"/>
              <a:t>метапредметные</a:t>
            </a:r>
            <a:r>
              <a:rPr lang="ru-RU" dirty="0" smtClean="0"/>
              <a:t>, личностные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86020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title"/>
          </p:nvPr>
        </p:nvSpPr>
        <p:spPr>
          <a:xfrm>
            <a:off x="1129451" y="1760091"/>
            <a:ext cx="4966549" cy="377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300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ВСОШ, МОШ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Олимпиада </a:t>
            </a:r>
            <a:r>
              <a:rPr lang="ru-RU" sz="2400" b="1" dirty="0">
                <a:solidFill>
                  <a:schemeClr val="tx1"/>
                </a:solidFill>
              </a:rPr>
              <a:t>ЦПМ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err="1" smtClean="0">
                <a:solidFill>
                  <a:schemeClr val="tx1"/>
                </a:solidFill>
              </a:rPr>
              <a:t>Робостеп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Т2С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МКОР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— </a:t>
            </a:r>
            <a:r>
              <a:rPr lang="ru-RU" sz="2400" dirty="0">
                <a:solidFill>
                  <a:schemeClr val="tx1"/>
                </a:solidFill>
              </a:rPr>
              <a:t>соревнования 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по </a:t>
            </a:r>
            <a:r>
              <a:rPr lang="ru-RU" sz="2400" dirty="0">
                <a:solidFill>
                  <a:schemeClr val="tx1"/>
                </a:solidFill>
              </a:rPr>
              <a:t>международным регламентам </a:t>
            </a:r>
            <a:br>
              <a:rPr lang="ru-RU" sz="2400" dirty="0">
                <a:solidFill>
                  <a:schemeClr val="tx1"/>
                </a:solidFill>
              </a:rPr>
            </a:b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7666" y="1029087"/>
            <a:ext cx="8596668" cy="86040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3C5B84"/>
                </a:solidFill>
              </a:rPr>
              <a:t>ОЛИМПИАДЫ И КОНКУРСЫ</a:t>
            </a:r>
            <a:endParaRPr lang="ru-RU" sz="3600" dirty="0">
              <a:solidFill>
                <a:srgbClr val="3C5B84"/>
              </a:solidFill>
            </a:endParaRPr>
          </a:p>
          <a:p>
            <a:r>
              <a:rPr lang="ru-RU" dirty="0"/>
              <a:t> </a:t>
            </a:r>
          </a:p>
          <a:p>
            <a:pPr marL="13716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21154" r="80327" b="66795"/>
          <a:stretch/>
        </p:blipFill>
        <p:spPr>
          <a:xfrm>
            <a:off x="126966" y="1871903"/>
            <a:ext cx="835269" cy="826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36666" r="79965" b="51410"/>
          <a:stretch/>
        </p:blipFill>
        <p:spPr>
          <a:xfrm>
            <a:off x="122570" y="2730828"/>
            <a:ext cx="844061" cy="817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48205" r="79784" b="42564"/>
          <a:stretch/>
        </p:blipFill>
        <p:spPr>
          <a:xfrm>
            <a:off x="83004" y="4172764"/>
            <a:ext cx="923193" cy="6330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68333" r="79784" b="22308"/>
          <a:stretch/>
        </p:blipFill>
        <p:spPr>
          <a:xfrm>
            <a:off x="87400" y="5117123"/>
            <a:ext cx="914400" cy="641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78590" r="79240" b="8077"/>
          <a:stretch/>
        </p:blipFill>
        <p:spPr>
          <a:xfrm>
            <a:off x="6378250" y="1795260"/>
            <a:ext cx="896816" cy="914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4" y="3552276"/>
            <a:ext cx="497212" cy="4972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08" y="4172764"/>
            <a:ext cx="800101" cy="8001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7" b="87692"/>
          <a:stretch/>
        </p:blipFill>
        <p:spPr>
          <a:xfrm>
            <a:off x="6008973" y="3497323"/>
            <a:ext cx="1635370" cy="6198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0" b="85082"/>
          <a:stretch/>
        </p:blipFill>
        <p:spPr>
          <a:xfrm>
            <a:off x="6067670" y="5149055"/>
            <a:ext cx="1517976" cy="516758"/>
          </a:xfrm>
          <a:prstGeom prst="rect">
            <a:avLst/>
          </a:prstGeom>
        </p:spPr>
      </p:pic>
      <p:sp>
        <p:nvSpPr>
          <p:cNvPr id="4" name="Google Shape;267;p5"/>
          <p:cNvSpPr txBox="1">
            <a:spLocks/>
          </p:cNvSpPr>
          <p:nvPr/>
        </p:nvSpPr>
        <p:spPr>
          <a:xfrm>
            <a:off x="7500165" y="1760090"/>
            <a:ext cx="4079303" cy="3770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3000"/>
              </a:spcBef>
            </a:pPr>
            <a:r>
              <a:rPr lang="ru-RU" sz="2400" dirty="0" err="1" smtClean="0">
                <a:solidFill>
                  <a:schemeClr val="tx1"/>
                </a:solidFill>
              </a:rPr>
              <a:t>RoboCup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300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РРО</a:t>
            </a:r>
          </a:p>
          <a:p>
            <a:pPr>
              <a:spcBef>
                <a:spcPts val="3000"/>
              </a:spcBef>
            </a:pPr>
            <a:r>
              <a:rPr lang="ru-RU" sz="2400" dirty="0" err="1" smtClean="0">
                <a:solidFill>
                  <a:schemeClr val="tx1"/>
                </a:solidFill>
              </a:rPr>
              <a:t>Рободомашка</a:t>
            </a:r>
            <a:endParaRPr lang="ru-RU" sz="2400" dirty="0" smtClean="0">
              <a:solidFill>
                <a:schemeClr val="tx1"/>
              </a:solidFill>
            </a:endParaRPr>
          </a:p>
          <a:p>
            <a:pPr>
              <a:spcBef>
                <a:spcPts val="300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Сидим </a:t>
            </a:r>
            <a:r>
              <a:rPr lang="ru-RU" sz="2400" dirty="0">
                <a:solidFill>
                  <a:schemeClr val="tx1"/>
                </a:solidFill>
              </a:rPr>
              <a:t>дома не </a:t>
            </a:r>
            <a:r>
              <a:rPr lang="ru-RU" sz="2400" dirty="0" smtClean="0">
                <a:solidFill>
                  <a:schemeClr val="tx1"/>
                </a:solidFill>
              </a:rPr>
              <a:t>грустим</a:t>
            </a:r>
          </a:p>
          <a:p>
            <a:pPr>
              <a:spcBef>
                <a:spcPts val="300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Московская смена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AutoShape 2" descr="Российская робототехническая олимпиада 2021 | Федерация спортивной и  образовательной робототехн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45" y="2885851"/>
            <a:ext cx="840826" cy="48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title"/>
          </p:nvPr>
        </p:nvSpPr>
        <p:spPr>
          <a:xfrm>
            <a:off x="825643" y="609600"/>
            <a:ext cx="11024611" cy="176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600"/>
              <a:buFont typeface="Trebuchet MS"/>
              <a:buNone/>
            </a:pPr>
            <a:r>
              <a:rPr lang="ru-RU" dirty="0" smtClean="0">
                <a:solidFill>
                  <a:srgbClr val="3C5B84"/>
                </a:solidFill>
              </a:rPr>
              <a:t/>
            </a:r>
            <a:br>
              <a:rPr lang="ru-RU" dirty="0" smtClean="0">
                <a:solidFill>
                  <a:srgbClr val="3C5B84"/>
                </a:solidFill>
              </a:rPr>
            </a:br>
            <a:r>
              <a:rPr lang="ru-RU" dirty="0" smtClean="0">
                <a:solidFill>
                  <a:srgbClr val="3C5B84"/>
                </a:solidFill>
              </a:rPr>
              <a:t>МОСКОВСКАЯ ОЛИМПИАДА ШКОЛЬНИКОВ</a:t>
            </a:r>
            <a:endParaRPr dirty="0">
              <a:solidFill>
                <a:srgbClr val="3C5B84"/>
              </a:solidFill>
            </a:endParaRPr>
          </a:p>
        </p:txBody>
      </p:sp>
      <p:pic>
        <p:nvPicPr>
          <p:cNvPr id="2050" name="Диаграмма 1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4849" r="2950" b="2387"/>
          <a:stretch/>
        </p:blipFill>
        <p:spPr bwMode="auto">
          <a:xfrm>
            <a:off x="2249365" y="1820007"/>
            <a:ext cx="7693269" cy="41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21154" r="80327" b="66795"/>
          <a:stretch/>
        </p:blipFill>
        <p:spPr>
          <a:xfrm>
            <a:off x="126966" y="1012844"/>
            <a:ext cx="1631496" cy="16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6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3232"/>
              </a:buClr>
              <a:buSzPts val="3600"/>
              <a:buFont typeface="Trebuchet MS"/>
              <a:buNone/>
            </a:pPr>
            <a:r>
              <a:rPr lang="ru-RU" sz="3600" b="0" i="0" u="none" dirty="0" smtClean="0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3600" b="0" i="0" u="none" dirty="0" smtClean="0">
                <a:solidFill>
                  <a:srgbClr val="C1323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3600" b="0" i="0" u="none" dirty="0" smtClean="0">
                <a:solidFill>
                  <a:srgbClr val="0070C0"/>
                </a:solidFill>
                <a:sym typeface="Trebuchet MS"/>
              </a:rPr>
              <a:t>МОШ-2022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7862" y="2160587"/>
            <a:ext cx="9990138" cy="3881437"/>
          </a:xfrm>
        </p:spPr>
        <p:txBody>
          <a:bodyPr/>
          <a:lstStyle/>
          <a:p>
            <a:pPr marL="137160" indent="0">
              <a:buNone/>
            </a:pP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142815"/>
              </p:ext>
            </p:extLst>
          </p:nvPr>
        </p:nvGraphicFramePr>
        <p:xfrm>
          <a:off x="3075709" y="2057400"/>
          <a:ext cx="5837382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21154" r="80327" b="66795"/>
          <a:stretch/>
        </p:blipFill>
        <p:spPr>
          <a:xfrm>
            <a:off x="126966" y="1012844"/>
            <a:ext cx="1631496" cy="16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title"/>
          </p:nvPr>
        </p:nvSpPr>
        <p:spPr>
          <a:xfrm>
            <a:off x="1797844" y="1145931"/>
            <a:ext cx="859631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C13232"/>
              </a:buClr>
              <a:buSzPts val="3600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ВСЕРОССИЙСКАЯ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ОЛИМПИАДА ШКОЛЬНИКОВ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3590" r="33924" b="89744"/>
          <a:stretch/>
        </p:blipFill>
        <p:spPr>
          <a:xfrm>
            <a:off x="149468" y="1239716"/>
            <a:ext cx="2004647" cy="45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71282" r="80158" b="12949"/>
          <a:stretch/>
        </p:blipFill>
        <p:spPr>
          <a:xfrm>
            <a:off x="9744808" y="3208787"/>
            <a:ext cx="2244969" cy="310260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37285" y="2665757"/>
            <a:ext cx="10189430" cy="344660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 2022 года </a:t>
            </a:r>
            <a:r>
              <a:rPr lang="ru-RU" dirty="0" smtClean="0">
                <a:solidFill>
                  <a:schemeClr val="tx1"/>
                </a:solidFill>
              </a:rPr>
              <a:t>робототехника — это </a:t>
            </a:r>
            <a:r>
              <a:rPr lang="ru-RU" dirty="0">
                <a:solidFill>
                  <a:schemeClr val="tx1"/>
                </a:solidFill>
              </a:rPr>
              <a:t>ОТДЕЛЬНОЕ направление в Олимпиаде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100% призеров </a:t>
            </a: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победителей в 2021/22 </a:t>
            </a:r>
            <a:r>
              <a:rPr lang="ru-RU" dirty="0" smtClean="0">
                <a:solidFill>
                  <a:schemeClr val="tx1"/>
                </a:solidFill>
              </a:rPr>
              <a:t>с </a:t>
            </a:r>
            <a:r>
              <a:rPr lang="ru-RU" dirty="0">
                <a:solidFill>
                  <a:schemeClr val="tx1"/>
                </a:solidFill>
              </a:rPr>
              <a:t>практикой «Робототехника» </a:t>
            </a:r>
            <a:r>
              <a:rPr lang="ru-RU" dirty="0" smtClean="0">
                <a:solidFill>
                  <a:schemeClr val="tx1"/>
                </a:solidFill>
              </a:rPr>
              <a:t>из </a:t>
            </a:r>
            <a:r>
              <a:rPr lang="ru-RU" dirty="0">
                <a:solidFill>
                  <a:schemeClr val="tx1"/>
                </a:solidFill>
              </a:rPr>
              <a:t>Москвы!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Проекты финалистов </a:t>
            </a:r>
            <a:r>
              <a:rPr lang="ru-RU" dirty="0" smtClean="0">
                <a:solidFill>
                  <a:schemeClr val="tx1"/>
                </a:solidFill>
              </a:rPr>
              <a:t>находят </a:t>
            </a:r>
            <a:r>
              <a:rPr lang="ru-RU" dirty="0">
                <a:solidFill>
                  <a:schemeClr val="tx1"/>
                </a:solidFill>
              </a:rPr>
              <a:t>применение </a:t>
            </a:r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реальной жизни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 </a:t>
            </a:r>
            <a:r>
              <a:rPr lang="ru-RU" dirty="0">
                <a:solidFill>
                  <a:schemeClr val="tx1"/>
                </a:solidFill>
              </a:rPr>
              <a:t>являются коммерчески успешными</a:t>
            </a:r>
          </a:p>
        </p:txBody>
      </p:sp>
    </p:spTree>
    <p:extLst>
      <p:ext uri="{BB962C8B-B14F-4D97-AF65-F5344CB8AC3E}">
        <p14:creationId xmlns:p14="http://schemas.microsoft.com/office/powerpoint/2010/main" val="22256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4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4314</TotalTime>
  <Words>1323</Words>
  <Application>Microsoft Office PowerPoint</Application>
  <PresentationFormat>Широкоэкранный</PresentationFormat>
  <Paragraphs>261</Paragraphs>
  <Slides>35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Arial</vt:lpstr>
      <vt:lpstr>Calibri</vt:lpstr>
      <vt:lpstr>Noto Sans Symbols</vt:lpstr>
      <vt:lpstr>Times New Roman</vt:lpstr>
      <vt:lpstr>Trebuchet MS</vt:lpstr>
      <vt:lpstr>Wingdings</vt:lpstr>
      <vt:lpstr>Wingdings 3</vt:lpstr>
      <vt:lpstr>2_Аспект</vt:lpstr>
      <vt:lpstr>1_Аспект</vt:lpstr>
      <vt:lpstr>Аспект</vt:lpstr>
      <vt:lpstr>3_Аспект</vt:lpstr>
      <vt:lpstr>4_Аспект</vt:lpstr>
      <vt:lpstr>ОБЩЕЕ СОБРАНИЕ АССОЦИАЦИИ УЧИТЕЛЕЙ РОБОТОТЕХНИКИ 14.09.2022</vt:lpstr>
      <vt:lpstr>Презентация PowerPoint</vt:lpstr>
      <vt:lpstr>Состав АУР </vt:lpstr>
      <vt:lpstr>ОТЧЁТ О ФИНАНСОВОЙ ДЕЯТЕЛЬНОСТИ АУР</vt:lpstr>
      <vt:lpstr> «КАЛЕНДАРНО-ТЕМАТИЧЕСКОЕ ПЛАНИРОВАНИЕ»</vt:lpstr>
      <vt:lpstr>ВСОШ, МОШ  Олимпиада ЦПМ   Робостеп  Т2С   МКОР — соревнования  по международным регламентам  </vt:lpstr>
      <vt:lpstr> МОСКОВСКАЯ ОЛИМПИАДА ШКОЛЬНИКОВ</vt:lpstr>
      <vt:lpstr> МОШ-2022</vt:lpstr>
      <vt:lpstr>ВСЕРОССИЙСКАЯ ОЛИМПИАДА ШКОЛЬНИКОВ </vt:lpstr>
      <vt:lpstr>Презентация PowerPoint</vt:lpstr>
      <vt:lpstr>Ресурсные центры </vt:lpstr>
      <vt:lpstr> </vt:lpstr>
      <vt:lpstr> </vt:lpstr>
      <vt:lpstr> </vt:lpstr>
      <vt:lpstr>РАБОТА С ПЕДАГОГАМИ</vt:lpstr>
      <vt:lpstr>КАЛЕНДАРЬ МЕРОПРИЯТИЙ</vt:lpstr>
      <vt:lpstr>СУДЕЙСКИЙ КОРПУС</vt:lpstr>
      <vt:lpstr>Презентация PowerPoint</vt:lpstr>
      <vt:lpstr>Олимпиады, организуемые ЦПМ 2022/2023</vt:lpstr>
      <vt:lpstr>ВсОШ   По технологии  </vt:lpstr>
      <vt:lpstr>Презентация PowerPoint</vt:lpstr>
      <vt:lpstr>ВсОШ   По технологии  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ОБЩЕЕ СОБРАНИЕ  АССОЦИАЦИИ УЧИТЕЛЕЙ РОБОТОТЕХНИКИ  Центр развития технологического образования ЦПМ</vt:lpstr>
      <vt:lpstr>КПК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ОБЩЕЕ СОБРАНИЕ  АССОЦИАЦИИ УЧИТЕЛЕЙ РОБОТОТЕХНИКИ  XIX Семинар "Интеграция основного и дополнительного физико-математического образования" (Секция робототехники) </vt:lpstr>
      <vt:lpstr>Семинар "Интеграция основного и дополнительного физико-математического образования"   </vt:lpstr>
      <vt:lpstr>Сборник семинара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ПРОЕКТЫ  АССОЦИАЦИИ УЧИТЕЛЕЙ РОБОТОТЕХНИКИ</dc:title>
  <dc:creator>boss</dc:creator>
  <cp:lastModifiedBy>Пользователь Windows</cp:lastModifiedBy>
  <cp:revision>40</cp:revision>
  <dcterms:created xsi:type="dcterms:W3CDTF">2017-03-20T19:32:21Z</dcterms:created>
  <dcterms:modified xsi:type="dcterms:W3CDTF">2023-09-07T07:29:56Z</dcterms:modified>
</cp:coreProperties>
</file>